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6.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70" r:id="rId8"/>
    <p:sldId id="269" r:id="rId9"/>
    <p:sldId id="272" r:id="rId10"/>
    <p:sldId id="274" r:id="rId11"/>
    <p:sldId id="262" r:id="rId12"/>
    <p:sldId id="263" r:id="rId13"/>
    <p:sldId id="264" r:id="rId14"/>
    <p:sldId id="265" r:id="rId15"/>
    <p:sldId id="276" r:id="rId16"/>
    <p:sldId id="271" r:id="rId17"/>
    <p:sldId id="273" r:id="rId18"/>
    <p:sldId id="266" r:id="rId19"/>
    <p:sldId id="267" r:id="rId20"/>
    <p:sldId id="275" r:id="rId21"/>
    <p:sldId id="268"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4"/>
    <p:restoredTop sz="94698"/>
  </p:normalViewPr>
  <p:slideViewPr>
    <p:cSldViewPr snapToGrid="0" snapToObjects="1">
      <p:cViewPr varScale="1">
        <p:scale>
          <a:sx n="71" d="100"/>
          <a:sy n="71" d="100"/>
        </p:scale>
        <p:origin x="60" y="9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H:\Marmorsplit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H:\Diagramm%20Glassplitt%20%20Marmorsplitt.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H:\Marmorsplit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D:\dokumente\Versuch%20Biofilm%20St&#246;chimetrishe%20Rechnungen%20Redfield\Messreihen%20Biofilm.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D:\dokumente\Versuch%20Biofilm%20St&#246;chimetrishe%20Rechnungen%20Redfield\Messreihen%20Biofilm.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file:///\\localhost\Users\hansgraf\Desktop\Filterversuche%20Durchstro&#776;mung%20und%20Blowern\Messreihen%20Biofilm.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D:\dokumente\Versuch%20Biofilm%20St&#246;chimetrishe%20Rechnungen%20Redfield\Durchstr&#246;mungsgeschwindigkeiten.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D:\dokumente\Versuch%20Biofilm%20St&#246;chimetrishe%20Rechnungen%20Redfield\Durchstr&#246;mungsgeschwindigkeiten.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6 Liter Marmorsplit 9/12, 40 lt Wasser  1.3m/h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cke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Tabelle2!$A$5:$A$37</c:f>
              <c:numCache>
                <c:formatCode>m/d/yyyy</c:formatCode>
                <c:ptCount val="33"/>
                <c:pt idx="0">
                  <c:v>42764</c:v>
                </c:pt>
                <c:pt idx="1">
                  <c:v>42765</c:v>
                </c:pt>
                <c:pt idx="2">
                  <c:v>42770</c:v>
                </c:pt>
                <c:pt idx="3">
                  <c:v>42776</c:v>
                </c:pt>
                <c:pt idx="4">
                  <c:v>42779</c:v>
                </c:pt>
                <c:pt idx="5">
                  <c:v>42779</c:v>
                </c:pt>
                <c:pt idx="6">
                  <c:v>42782</c:v>
                </c:pt>
                <c:pt idx="7">
                  <c:v>42782</c:v>
                </c:pt>
                <c:pt idx="8">
                  <c:v>42782</c:v>
                </c:pt>
                <c:pt idx="9">
                  <c:v>42785</c:v>
                </c:pt>
                <c:pt idx="10">
                  <c:v>42791</c:v>
                </c:pt>
                <c:pt idx="11">
                  <c:v>42794</c:v>
                </c:pt>
                <c:pt idx="12">
                  <c:v>42799</c:v>
                </c:pt>
                <c:pt idx="13">
                  <c:v>42806</c:v>
                </c:pt>
                <c:pt idx="14">
                  <c:v>42812</c:v>
                </c:pt>
                <c:pt idx="15">
                  <c:v>42813</c:v>
                </c:pt>
                <c:pt idx="16">
                  <c:v>42820</c:v>
                </c:pt>
                <c:pt idx="17">
                  <c:v>42834</c:v>
                </c:pt>
                <c:pt idx="18">
                  <c:v>42840</c:v>
                </c:pt>
                <c:pt idx="19">
                  <c:v>42840</c:v>
                </c:pt>
                <c:pt idx="20">
                  <c:v>42842</c:v>
                </c:pt>
                <c:pt idx="21">
                  <c:v>42847</c:v>
                </c:pt>
                <c:pt idx="22">
                  <c:v>42855</c:v>
                </c:pt>
                <c:pt idx="23">
                  <c:v>42856</c:v>
                </c:pt>
                <c:pt idx="24">
                  <c:v>42863</c:v>
                </c:pt>
                <c:pt idx="25">
                  <c:v>42870</c:v>
                </c:pt>
                <c:pt idx="26">
                  <c:v>42871</c:v>
                </c:pt>
                <c:pt idx="27">
                  <c:v>42875</c:v>
                </c:pt>
                <c:pt idx="28">
                  <c:v>42882</c:v>
                </c:pt>
                <c:pt idx="29">
                  <c:v>42884</c:v>
                </c:pt>
                <c:pt idx="30">
                  <c:v>42890</c:v>
                </c:pt>
                <c:pt idx="31">
                  <c:v>42891</c:v>
                </c:pt>
                <c:pt idx="32">
                  <c:v>42897</c:v>
                </c:pt>
              </c:numCache>
            </c:numRef>
          </c:cat>
          <c:val>
            <c:numRef>
              <c:f>Tabelle2!$B$5:$B$37</c:f>
              <c:numCache>
                <c:formatCode>General</c:formatCode>
                <c:ptCount val="33"/>
                <c:pt idx="0">
                  <c:v>130</c:v>
                </c:pt>
                <c:pt idx="1">
                  <c:v>40</c:v>
                </c:pt>
                <c:pt idx="2">
                  <c:v>30</c:v>
                </c:pt>
                <c:pt idx="3">
                  <c:v>20</c:v>
                </c:pt>
                <c:pt idx="4">
                  <c:v>20</c:v>
                </c:pt>
                <c:pt idx="5">
                  <c:v>180</c:v>
                </c:pt>
                <c:pt idx="6">
                  <c:v>10</c:v>
                </c:pt>
                <c:pt idx="7">
                  <c:v>580</c:v>
                </c:pt>
                <c:pt idx="8">
                  <c:v>940</c:v>
                </c:pt>
                <c:pt idx="9">
                  <c:v>190</c:v>
                </c:pt>
                <c:pt idx="10">
                  <c:v>160</c:v>
                </c:pt>
                <c:pt idx="11">
                  <c:v>150</c:v>
                </c:pt>
                <c:pt idx="12">
                  <c:v>120</c:v>
                </c:pt>
                <c:pt idx="13">
                  <c:v>160</c:v>
                </c:pt>
                <c:pt idx="14">
                  <c:v>100</c:v>
                </c:pt>
                <c:pt idx="15">
                  <c:v>40</c:v>
                </c:pt>
                <c:pt idx="16">
                  <c:v>10</c:v>
                </c:pt>
                <c:pt idx="17">
                  <c:v>10</c:v>
                </c:pt>
                <c:pt idx="18">
                  <c:v>90</c:v>
                </c:pt>
                <c:pt idx="19">
                  <c:v>240</c:v>
                </c:pt>
                <c:pt idx="20">
                  <c:v>100</c:v>
                </c:pt>
                <c:pt idx="21">
                  <c:v>170</c:v>
                </c:pt>
                <c:pt idx="22">
                  <c:v>190</c:v>
                </c:pt>
                <c:pt idx="23">
                  <c:v>190</c:v>
                </c:pt>
                <c:pt idx="24">
                  <c:v>210</c:v>
                </c:pt>
                <c:pt idx="25">
                  <c:v>230</c:v>
                </c:pt>
                <c:pt idx="26">
                  <c:v>120</c:v>
                </c:pt>
                <c:pt idx="27">
                  <c:v>170</c:v>
                </c:pt>
                <c:pt idx="28">
                  <c:v>150</c:v>
                </c:pt>
                <c:pt idx="29">
                  <c:v>120</c:v>
                </c:pt>
                <c:pt idx="30">
                  <c:v>130</c:v>
                </c:pt>
                <c:pt idx="31">
                  <c:v>120</c:v>
                </c:pt>
                <c:pt idx="32">
                  <c:v>110</c:v>
                </c:pt>
              </c:numCache>
            </c:numRef>
          </c:val>
          <c:smooth val="0"/>
          <c:extLst>
            <c:ext xmlns:c16="http://schemas.microsoft.com/office/drawing/2014/chart" uri="{C3380CC4-5D6E-409C-BE32-E72D297353CC}">
              <c16:uniqueId val="{00000000-C7E1-4922-9C98-A1165E9F456B}"/>
            </c:ext>
          </c:extLst>
        </c:ser>
        <c:dLbls>
          <c:showLegendKey val="0"/>
          <c:showVal val="0"/>
          <c:showCatName val="0"/>
          <c:showSerName val="0"/>
          <c:showPercent val="0"/>
          <c:showBubbleSize val="0"/>
        </c:dLbls>
        <c:marker val="1"/>
        <c:smooth val="0"/>
        <c:axId val="2091524288"/>
        <c:axId val="2091527008"/>
      </c:lineChart>
      <c:dateAx>
        <c:axId val="209152428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091527008"/>
        <c:crosses val="autoZero"/>
        <c:auto val="1"/>
        <c:lblOffset val="100"/>
        <c:baseTimeUnit val="days"/>
      </c:dateAx>
      <c:valAx>
        <c:axId val="2091527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091524288"/>
        <c:crosses val="autoZero"/>
        <c:crossBetween val="between"/>
        <c:majorUnit val="25"/>
        <c:minorUnit val="10"/>
      </c:valAx>
      <c:spPr>
        <a:noFill/>
        <a:ln>
          <a:noFill/>
        </a:ln>
        <a:effectLst/>
      </c:spPr>
    </c:plotArea>
    <c:plotVisOnly val="1"/>
    <c:dispBlanksAs val="zero"/>
    <c:showDLblsOverMax val="0"/>
  </c:chart>
  <c:spPr>
    <a:noFill/>
    <a:ln>
      <a:noFill/>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de-CH" sz="1400" b="0" i="0" u="none" strike="noStrike" kern="1200" spc="0" baseline="0">
                <a:solidFill>
                  <a:schemeClr val="tx1">
                    <a:lumMod val="65000"/>
                    <a:lumOff val="35000"/>
                  </a:schemeClr>
                </a:solidFill>
                <a:latin typeface="+mn-lt"/>
                <a:ea typeface="+mn-ea"/>
                <a:cs typeface="+mn-cs"/>
              </a:defRPr>
            </a:pPr>
            <a:r>
              <a:rPr lang="de-DE"/>
              <a:t>6 Liter Glassplitt 5/10, 40 lt Wasser   1.3 m/h  // 13 m/h</a:t>
            </a:r>
          </a:p>
        </c:rich>
      </c:tx>
      <c:overlay val="0"/>
      <c:spPr>
        <a:noFill/>
        <a:ln>
          <a:noFill/>
        </a:ln>
        <a:effectLst/>
      </c:spPr>
    </c:title>
    <c:autoTitleDeleted val="0"/>
    <c:plotArea>
      <c:layout>
        <c:manualLayout>
          <c:layoutTarget val="inner"/>
          <c:xMode val="edge"/>
          <c:yMode val="edge"/>
          <c:x val="4.5311863221515203E-2"/>
          <c:y val="0.104274925962706"/>
          <c:w val="0.93463989721531804"/>
          <c:h val="0.69369369169936701"/>
        </c:manualLayout>
      </c:layout>
      <c:lineChart>
        <c:grouping val="standard"/>
        <c:varyColors val="0"/>
        <c:ser>
          <c:idx val="0"/>
          <c:order val="0"/>
          <c:tx>
            <c:strRef>
              <c:f>Tabelle5!$B$67</c:f>
              <c:strCache>
                <c:ptCount val="1"/>
                <c:pt idx="0">
                  <c:v>Glassplit 13m/h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Tabelle5!$A$68:$A$108</c:f>
              <c:numCache>
                <c:formatCode>m/d/yyyy</c:formatCode>
                <c:ptCount val="41"/>
                <c:pt idx="0">
                  <c:v>42765</c:v>
                </c:pt>
                <c:pt idx="1">
                  <c:v>42770</c:v>
                </c:pt>
                <c:pt idx="2">
                  <c:v>42776</c:v>
                </c:pt>
                <c:pt idx="3">
                  <c:v>42779</c:v>
                </c:pt>
                <c:pt idx="4">
                  <c:v>42782</c:v>
                </c:pt>
                <c:pt idx="5">
                  <c:v>42782</c:v>
                </c:pt>
                <c:pt idx="6">
                  <c:v>42785</c:v>
                </c:pt>
                <c:pt idx="7">
                  <c:v>42791</c:v>
                </c:pt>
                <c:pt idx="8">
                  <c:v>42794</c:v>
                </c:pt>
                <c:pt idx="9">
                  <c:v>42799</c:v>
                </c:pt>
                <c:pt idx="10">
                  <c:v>42806</c:v>
                </c:pt>
                <c:pt idx="11">
                  <c:v>42812</c:v>
                </c:pt>
                <c:pt idx="12">
                  <c:v>42813</c:v>
                </c:pt>
                <c:pt idx="13">
                  <c:v>42820</c:v>
                </c:pt>
                <c:pt idx="14">
                  <c:v>42834</c:v>
                </c:pt>
                <c:pt idx="15">
                  <c:v>42840</c:v>
                </c:pt>
                <c:pt idx="16">
                  <c:v>42840</c:v>
                </c:pt>
                <c:pt idx="17">
                  <c:v>42842</c:v>
                </c:pt>
                <c:pt idx="18">
                  <c:v>42847</c:v>
                </c:pt>
                <c:pt idx="19">
                  <c:v>42855</c:v>
                </c:pt>
                <c:pt idx="20">
                  <c:v>42856</c:v>
                </c:pt>
                <c:pt idx="21">
                  <c:v>42863</c:v>
                </c:pt>
                <c:pt idx="22">
                  <c:v>42870</c:v>
                </c:pt>
                <c:pt idx="23">
                  <c:v>42871</c:v>
                </c:pt>
                <c:pt idx="24">
                  <c:v>42875</c:v>
                </c:pt>
                <c:pt idx="25">
                  <c:v>42882</c:v>
                </c:pt>
                <c:pt idx="26">
                  <c:v>42884</c:v>
                </c:pt>
                <c:pt idx="27">
                  <c:v>42890</c:v>
                </c:pt>
                <c:pt idx="28">
                  <c:v>42891</c:v>
                </c:pt>
                <c:pt idx="29">
                  <c:v>42897</c:v>
                </c:pt>
                <c:pt idx="30">
                  <c:v>42900</c:v>
                </c:pt>
                <c:pt idx="31">
                  <c:v>42907</c:v>
                </c:pt>
                <c:pt idx="32">
                  <c:v>42912</c:v>
                </c:pt>
                <c:pt idx="33">
                  <c:v>42921</c:v>
                </c:pt>
                <c:pt idx="34">
                  <c:v>42950</c:v>
                </c:pt>
                <c:pt idx="35">
                  <c:v>42960</c:v>
                </c:pt>
                <c:pt idx="36">
                  <c:v>42964</c:v>
                </c:pt>
                <c:pt idx="37">
                  <c:v>42973</c:v>
                </c:pt>
                <c:pt idx="38">
                  <c:v>42974</c:v>
                </c:pt>
                <c:pt idx="39">
                  <c:v>42980</c:v>
                </c:pt>
                <c:pt idx="40">
                  <c:v>42981</c:v>
                </c:pt>
              </c:numCache>
            </c:numRef>
          </c:cat>
          <c:val>
            <c:numRef>
              <c:f>Tabelle5!$B$68:$B$108</c:f>
              <c:numCache>
                <c:formatCode>General</c:formatCode>
                <c:ptCount val="41"/>
                <c:pt idx="0">
                  <c:v>250</c:v>
                </c:pt>
                <c:pt idx="1">
                  <c:v>70</c:v>
                </c:pt>
                <c:pt idx="2">
                  <c:v>20</c:v>
                </c:pt>
                <c:pt idx="3">
                  <c:v>30</c:v>
                </c:pt>
                <c:pt idx="4">
                  <c:v>50</c:v>
                </c:pt>
                <c:pt idx="5">
                  <c:v>820</c:v>
                </c:pt>
                <c:pt idx="6">
                  <c:v>100</c:v>
                </c:pt>
                <c:pt idx="7">
                  <c:v>180</c:v>
                </c:pt>
                <c:pt idx="8">
                  <c:v>150</c:v>
                </c:pt>
                <c:pt idx="9">
                  <c:v>120</c:v>
                </c:pt>
                <c:pt idx="10">
                  <c:v>140</c:v>
                </c:pt>
                <c:pt idx="11">
                  <c:v>130</c:v>
                </c:pt>
                <c:pt idx="12">
                  <c:v>50</c:v>
                </c:pt>
                <c:pt idx="13">
                  <c:v>40</c:v>
                </c:pt>
                <c:pt idx="14">
                  <c:v>60</c:v>
                </c:pt>
                <c:pt idx="15">
                  <c:v>80</c:v>
                </c:pt>
                <c:pt idx="16">
                  <c:v>620</c:v>
                </c:pt>
                <c:pt idx="17">
                  <c:v>140</c:v>
                </c:pt>
                <c:pt idx="18">
                  <c:v>160</c:v>
                </c:pt>
                <c:pt idx="19">
                  <c:v>230</c:v>
                </c:pt>
                <c:pt idx="20">
                  <c:v>230</c:v>
                </c:pt>
                <c:pt idx="21">
                  <c:v>250</c:v>
                </c:pt>
                <c:pt idx="22">
                  <c:v>220</c:v>
                </c:pt>
                <c:pt idx="23">
                  <c:v>270</c:v>
                </c:pt>
                <c:pt idx="24">
                  <c:v>280</c:v>
                </c:pt>
                <c:pt idx="25">
                  <c:v>300</c:v>
                </c:pt>
                <c:pt idx="26">
                  <c:v>250</c:v>
                </c:pt>
                <c:pt idx="27">
                  <c:v>300</c:v>
                </c:pt>
                <c:pt idx="28">
                  <c:v>230</c:v>
                </c:pt>
                <c:pt idx="29">
                  <c:v>120</c:v>
                </c:pt>
                <c:pt idx="30">
                  <c:v>90</c:v>
                </c:pt>
                <c:pt idx="31">
                  <c:v>100</c:v>
                </c:pt>
                <c:pt idx="32">
                  <c:v>40</c:v>
                </c:pt>
                <c:pt idx="33">
                  <c:v>110</c:v>
                </c:pt>
                <c:pt idx="34">
                  <c:v>110</c:v>
                </c:pt>
                <c:pt idx="35">
                  <c:v>80</c:v>
                </c:pt>
                <c:pt idx="36">
                  <c:v>110</c:v>
                </c:pt>
                <c:pt idx="37">
                  <c:v>170</c:v>
                </c:pt>
                <c:pt idx="38">
                  <c:v>140</c:v>
                </c:pt>
                <c:pt idx="39">
                  <c:v>100</c:v>
                </c:pt>
                <c:pt idx="40">
                  <c:v>70</c:v>
                </c:pt>
              </c:numCache>
            </c:numRef>
          </c:val>
          <c:smooth val="0"/>
          <c:extLst>
            <c:ext xmlns:c16="http://schemas.microsoft.com/office/drawing/2014/chart" uri="{C3380CC4-5D6E-409C-BE32-E72D297353CC}">
              <c16:uniqueId val="{00000000-FB0A-463D-8370-4439BFDFE6A0}"/>
            </c:ext>
          </c:extLst>
        </c:ser>
        <c:ser>
          <c:idx val="1"/>
          <c:order val="1"/>
          <c:tx>
            <c:strRef>
              <c:f>Tabelle5!$C$67</c:f>
              <c:strCache>
                <c:ptCount val="1"/>
                <c:pt idx="0">
                  <c:v>Glassplitt 1.3m/h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Tabelle5!$A$68:$A$108</c:f>
              <c:numCache>
                <c:formatCode>m/d/yyyy</c:formatCode>
                <c:ptCount val="41"/>
                <c:pt idx="0">
                  <c:v>42765</c:v>
                </c:pt>
                <c:pt idx="1">
                  <c:v>42770</c:v>
                </c:pt>
                <c:pt idx="2">
                  <c:v>42776</c:v>
                </c:pt>
                <c:pt idx="3">
                  <c:v>42779</c:v>
                </c:pt>
                <c:pt idx="4">
                  <c:v>42782</c:v>
                </c:pt>
                <c:pt idx="5">
                  <c:v>42782</c:v>
                </c:pt>
                <c:pt idx="6">
                  <c:v>42785</c:v>
                </c:pt>
                <c:pt idx="7">
                  <c:v>42791</c:v>
                </c:pt>
                <c:pt idx="8">
                  <c:v>42794</c:v>
                </c:pt>
                <c:pt idx="9">
                  <c:v>42799</c:v>
                </c:pt>
                <c:pt idx="10">
                  <c:v>42806</c:v>
                </c:pt>
                <c:pt idx="11">
                  <c:v>42812</c:v>
                </c:pt>
                <c:pt idx="12">
                  <c:v>42813</c:v>
                </c:pt>
                <c:pt idx="13">
                  <c:v>42820</c:v>
                </c:pt>
                <c:pt idx="14">
                  <c:v>42834</c:v>
                </c:pt>
                <c:pt idx="15">
                  <c:v>42840</c:v>
                </c:pt>
                <c:pt idx="16">
                  <c:v>42840</c:v>
                </c:pt>
                <c:pt idx="17">
                  <c:v>42842</c:v>
                </c:pt>
                <c:pt idx="18">
                  <c:v>42847</c:v>
                </c:pt>
                <c:pt idx="19">
                  <c:v>42855</c:v>
                </c:pt>
                <c:pt idx="20">
                  <c:v>42856</c:v>
                </c:pt>
                <c:pt idx="21">
                  <c:v>42863</c:v>
                </c:pt>
                <c:pt idx="22">
                  <c:v>42870</c:v>
                </c:pt>
                <c:pt idx="23">
                  <c:v>42871</c:v>
                </c:pt>
                <c:pt idx="24">
                  <c:v>42875</c:v>
                </c:pt>
                <c:pt idx="25">
                  <c:v>42882</c:v>
                </c:pt>
                <c:pt idx="26">
                  <c:v>42884</c:v>
                </c:pt>
                <c:pt idx="27">
                  <c:v>42890</c:v>
                </c:pt>
                <c:pt idx="28">
                  <c:v>42891</c:v>
                </c:pt>
                <c:pt idx="29">
                  <c:v>42897</c:v>
                </c:pt>
                <c:pt idx="30">
                  <c:v>42900</c:v>
                </c:pt>
                <c:pt idx="31">
                  <c:v>42907</c:v>
                </c:pt>
                <c:pt idx="32">
                  <c:v>42912</c:v>
                </c:pt>
                <c:pt idx="33">
                  <c:v>42921</c:v>
                </c:pt>
                <c:pt idx="34">
                  <c:v>42950</c:v>
                </c:pt>
                <c:pt idx="35">
                  <c:v>42960</c:v>
                </c:pt>
                <c:pt idx="36">
                  <c:v>42964</c:v>
                </c:pt>
                <c:pt idx="37">
                  <c:v>42973</c:v>
                </c:pt>
                <c:pt idx="38">
                  <c:v>42974</c:v>
                </c:pt>
                <c:pt idx="39">
                  <c:v>42980</c:v>
                </c:pt>
                <c:pt idx="40">
                  <c:v>42981</c:v>
                </c:pt>
              </c:numCache>
            </c:numRef>
          </c:cat>
          <c:val>
            <c:numRef>
              <c:f>Tabelle5!$C$68:$C$108</c:f>
              <c:numCache>
                <c:formatCode>General</c:formatCode>
                <c:ptCount val="41"/>
                <c:pt idx="0">
                  <c:v>170</c:v>
                </c:pt>
                <c:pt idx="1">
                  <c:v>80</c:v>
                </c:pt>
                <c:pt idx="2">
                  <c:v>80</c:v>
                </c:pt>
                <c:pt idx="3">
                  <c:v>40</c:v>
                </c:pt>
                <c:pt idx="4">
                  <c:v>70</c:v>
                </c:pt>
                <c:pt idx="5">
                  <c:v>820</c:v>
                </c:pt>
                <c:pt idx="6">
                  <c:v>110</c:v>
                </c:pt>
                <c:pt idx="7">
                  <c:v>170</c:v>
                </c:pt>
                <c:pt idx="8">
                  <c:v>180</c:v>
                </c:pt>
                <c:pt idx="9">
                  <c:v>190</c:v>
                </c:pt>
                <c:pt idx="10">
                  <c:v>170</c:v>
                </c:pt>
                <c:pt idx="11">
                  <c:v>120</c:v>
                </c:pt>
                <c:pt idx="12">
                  <c:v>70</c:v>
                </c:pt>
                <c:pt idx="13">
                  <c:v>50</c:v>
                </c:pt>
                <c:pt idx="14">
                  <c:v>60</c:v>
                </c:pt>
                <c:pt idx="15">
                  <c:v>50</c:v>
                </c:pt>
                <c:pt idx="16">
                  <c:v>660</c:v>
                </c:pt>
                <c:pt idx="17">
                  <c:v>110</c:v>
                </c:pt>
                <c:pt idx="18">
                  <c:v>140</c:v>
                </c:pt>
                <c:pt idx="19">
                  <c:v>210</c:v>
                </c:pt>
                <c:pt idx="20">
                  <c:v>180</c:v>
                </c:pt>
                <c:pt idx="21">
                  <c:v>170</c:v>
                </c:pt>
                <c:pt idx="22">
                  <c:v>190</c:v>
                </c:pt>
                <c:pt idx="23">
                  <c:v>140</c:v>
                </c:pt>
                <c:pt idx="24">
                  <c:v>190</c:v>
                </c:pt>
                <c:pt idx="25">
                  <c:v>140</c:v>
                </c:pt>
                <c:pt idx="26">
                  <c:v>120</c:v>
                </c:pt>
                <c:pt idx="27">
                  <c:v>60</c:v>
                </c:pt>
                <c:pt idx="28">
                  <c:v>80</c:v>
                </c:pt>
                <c:pt idx="29">
                  <c:v>70</c:v>
                </c:pt>
                <c:pt idx="30">
                  <c:v>110</c:v>
                </c:pt>
                <c:pt idx="31">
                  <c:v>180</c:v>
                </c:pt>
                <c:pt idx="32">
                  <c:v>90</c:v>
                </c:pt>
                <c:pt idx="33">
                  <c:v>140</c:v>
                </c:pt>
                <c:pt idx="34">
                  <c:v>230</c:v>
                </c:pt>
                <c:pt idx="35">
                  <c:v>140</c:v>
                </c:pt>
                <c:pt idx="36">
                  <c:v>210</c:v>
                </c:pt>
                <c:pt idx="37">
                  <c:v>370</c:v>
                </c:pt>
                <c:pt idx="38">
                  <c:v>70</c:v>
                </c:pt>
                <c:pt idx="39">
                  <c:v>110</c:v>
                </c:pt>
                <c:pt idx="40">
                  <c:v>100</c:v>
                </c:pt>
              </c:numCache>
            </c:numRef>
          </c:val>
          <c:smooth val="0"/>
          <c:extLst>
            <c:ext xmlns:c16="http://schemas.microsoft.com/office/drawing/2014/chart" uri="{C3380CC4-5D6E-409C-BE32-E72D297353CC}">
              <c16:uniqueId val="{00000001-FB0A-463D-8370-4439BFDFE6A0}"/>
            </c:ext>
          </c:extLst>
        </c:ser>
        <c:dLbls>
          <c:showLegendKey val="0"/>
          <c:showVal val="0"/>
          <c:showCatName val="0"/>
          <c:showSerName val="0"/>
          <c:showPercent val="0"/>
          <c:showBubbleSize val="0"/>
        </c:dLbls>
        <c:marker val="1"/>
        <c:smooth val="0"/>
        <c:axId val="2142916944"/>
        <c:axId val="2139757728"/>
      </c:lineChart>
      <c:dateAx>
        <c:axId val="2142916944"/>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de-CH" sz="900" b="0" i="0" u="none" strike="noStrike" kern="1200" baseline="0">
                <a:solidFill>
                  <a:schemeClr val="tx1">
                    <a:lumMod val="65000"/>
                    <a:lumOff val="35000"/>
                  </a:schemeClr>
                </a:solidFill>
                <a:latin typeface="+mn-lt"/>
                <a:ea typeface="+mn-ea"/>
                <a:cs typeface="+mn-cs"/>
              </a:defRPr>
            </a:pPr>
            <a:endParaRPr lang="de-DE"/>
          </a:p>
        </c:txPr>
        <c:crossAx val="2139757728"/>
        <c:crosses val="autoZero"/>
        <c:auto val="1"/>
        <c:lblOffset val="100"/>
        <c:baseTimeUnit val="days"/>
      </c:dateAx>
      <c:valAx>
        <c:axId val="2139757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de-CH" sz="900" b="0" i="0" u="none" strike="noStrike" kern="1200" baseline="0">
                <a:solidFill>
                  <a:schemeClr val="tx1">
                    <a:lumMod val="65000"/>
                    <a:lumOff val="35000"/>
                  </a:schemeClr>
                </a:solidFill>
                <a:latin typeface="+mn-lt"/>
                <a:ea typeface="+mn-ea"/>
                <a:cs typeface="+mn-cs"/>
              </a:defRPr>
            </a:pPr>
            <a:endParaRPr lang="de-DE"/>
          </a:p>
        </c:txPr>
        <c:crossAx val="2142916944"/>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lang="de-CH"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de-DE"/>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 6 Liter Marmorsplit 9/12, 40 lt Wasser  1.3m/h  // 4.6 m/h</a:t>
            </a:r>
            <a:r>
              <a:rPr lang="de-DE" baseline="0"/>
              <a:t> </a:t>
            </a:r>
            <a:endParaRPr lang="de-D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0884017710403"/>
          <c:y val="0.16373814180090199"/>
          <c:w val="0.85379790026246705"/>
          <c:h val="0.495595290172062"/>
        </c:manualLayout>
      </c:layout>
      <c:lineChart>
        <c:grouping val="standard"/>
        <c:varyColors val="0"/>
        <c:ser>
          <c:idx val="0"/>
          <c:order val="0"/>
          <c:tx>
            <c:strRef>
              <c:f>Tabelle2!$B$4</c:f>
              <c:strCache>
                <c:ptCount val="1"/>
                <c:pt idx="0">
                  <c:v>1.3 m/h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Tabelle2!$A$5:$A$21</c:f>
              <c:numCache>
                <c:formatCode>m/d/yyyy</c:formatCode>
                <c:ptCount val="17"/>
                <c:pt idx="0">
                  <c:v>42764</c:v>
                </c:pt>
                <c:pt idx="1">
                  <c:v>42765</c:v>
                </c:pt>
                <c:pt idx="2">
                  <c:v>42770</c:v>
                </c:pt>
                <c:pt idx="3">
                  <c:v>42776</c:v>
                </c:pt>
                <c:pt idx="4">
                  <c:v>42779</c:v>
                </c:pt>
                <c:pt idx="5">
                  <c:v>42779</c:v>
                </c:pt>
                <c:pt idx="6">
                  <c:v>42782</c:v>
                </c:pt>
                <c:pt idx="7">
                  <c:v>42782</c:v>
                </c:pt>
                <c:pt idx="8">
                  <c:v>42782</c:v>
                </c:pt>
                <c:pt idx="9">
                  <c:v>42785</c:v>
                </c:pt>
                <c:pt idx="10">
                  <c:v>42791</c:v>
                </c:pt>
                <c:pt idx="11">
                  <c:v>42794</c:v>
                </c:pt>
                <c:pt idx="12">
                  <c:v>42799</c:v>
                </c:pt>
                <c:pt idx="13">
                  <c:v>42806</c:v>
                </c:pt>
                <c:pt idx="14">
                  <c:v>42812</c:v>
                </c:pt>
                <c:pt idx="15">
                  <c:v>42813</c:v>
                </c:pt>
                <c:pt idx="16">
                  <c:v>42820</c:v>
                </c:pt>
              </c:numCache>
            </c:numRef>
          </c:cat>
          <c:val>
            <c:numRef>
              <c:f>Tabelle2!$B$5:$B$21</c:f>
              <c:numCache>
                <c:formatCode>General</c:formatCode>
                <c:ptCount val="17"/>
                <c:pt idx="0">
                  <c:v>130</c:v>
                </c:pt>
                <c:pt idx="1">
                  <c:v>40</c:v>
                </c:pt>
                <c:pt idx="2">
                  <c:v>30</c:v>
                </c:pt>
                <c:pt idx="3">
                  <c:v>20</c:v>
                </c:pt>
                <c:pt idx="4">
                  <c:v>20</c:v>
                </c:pt>
                <c:pt idx="5">
                  <c:v>180</c:v>
                </c:pt>
                <c:pt idx="6">
                  <c:v>10</c:v>
                </c:pt>
                <c:pt idx="7">
                  <c:v>580</c:v>
                </c:pt>
                <c:pt idx="8">
                  <c:v>940</c:v>
                </c:pt>
                <c:pt idx="9">
                  <c:v>190</c:v>
                </c:pt>
                <c:pt idx="10">
                  <c:v>160</c:v>
                </c:pt>
                <c:pt idx="11">
                  <c:v>150</c:v>
                </c:pt>
                <c:pt idx="12">
                  <c:v>120</c:v>
                </c:pt>
                <c:pt idx="13">
                  <c:v>160</c:v>
                </c:pt>
                <c:pt idx="14">
                  <c:v>100</c:v>
                </c:pt>
                <c:pt idx="15">
                  <c:v>40</c:v>
                </c:pt>
                <c:pt idx="16">
                  <c:v>10</c:v>
                </c:pt>
              </c:numCache>
            </c:numRef>
          </c:val>
          <c:smooth val="0"/>
          <c:extLst>
            <c:ext xmlns:c16="http://schemas.microsoft.com/office/drawing/2014/chart" uri="{C3380CC4-5D6E-409C-BE32-E72D297353CC}">
              <c16:uniqueId val="{00000000-FEE5-4F80-832F-71611D6B9AD0}"/>
            </c:ext>
          </c:extLst>
        </c:ser>
        <c:ser>
          <c:idx val="1"/>
          <c:order val="1"/>
          <c:tx>
            <c:strRef>
              <c:f>Tabelle2!$C$4</c:f>
              <c:strCache>
                <c:ptCount val="1"/>
                <c:pt idx="0">
                  <c:v>4.6 m/h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Tabelle2!$A$5:$A$21</c:f>
              <c:numCache>
                <c:formatCode>m/d/yyyy</c:formatCode>
                <c:ptCount val="17"/>
                <c:pt idx="0">
                  <c:v>42764</c:v>
                </c:pt>
                <c:pt idx="1">
                  <c:v>42765</c:v>
                </c:pt>
                <c:pt idx="2">
                  <c:v>42770</c:v>
                </c:pt>
                <c:pt idx="3">
                  <c:v>42776</c:v>
                </c:pt>
                <c:pt idx="4">
                  <c:v>42779</c:v>
                </c:pt>
                <c:pt idx="5">
                  <c:v>42779</c:v>
                </c:pt>
                <c:pt idx="6">
                  <c:v>42782</c:v>
                </c:pt>
                <c:pt idx="7">
                  <c:v>42782</c:v>
                </c:pt>
                <c:pt idx="8">
                  <c:v>42782</c:v>
                </c:pt>
                <c:pt idx="9">
                  <c:v>42785</c:v>
                </c:pt>
                <c:pt idx="10">
                  <c:v>42791</c:v>
                </c:pt>
                <c:pt idx="11">
                  <c:v>42794</c:v>
                </c:pt>
                <c:pt idx="12">
                  <c:v>42799</c:v>
                </c:pt>
                <c:pt idx="13">
                  <c:v>42806</c:v>
                </c:pt>
                <c:pt idx="14">
                  <c:v>42812</c:v>
                </c:pt>
                <c:pt idx="15">
                  <c:v>42813</c:v>
                </c:pt>
                <c:pt idx="16">
                  <c:v>42820</c:v>
                </c:pt>
              </c:numCache>
            </c:numRef>
          </c:cat>
          <c:val>
            <c:numRef>
              <c:f>Tabelle2!$C$5:$C$21</c:f>
              <c:numCache>
                <c:formatCode>General</c:formatCode>
                <c:ptCount val="17"/>
                <c:pt idx="0">
                  <c:v>100</c:v>
                </c:pt>
                <c:pt idx="1">
                  <c:v>20</c:v>
                </c:pt>
                <c:pt idx="2">
                  <c:v>20</c:v>
                </c:pt>
                <c:pt idx="3">
                  <c:v>20</c:v>
                </c:pt>
                <c:pt idx="4">
                  <c:v>10</c:v>
                </c:pt>
                <c:pt idx="5">
                  <c:v>130</c:v>
                </c:pt>
                <c:pt idx="6">
                  <c:v>50</c:v>
                </c:pt>
                <c:pt idx="7">
                  <c:v>460</c:v>
                </c:pt>
                <c:pt idx="8">
                  <c:v>740</c:v>
                </c:pt>
                <c:pt idx="9">
                  <c:v>110</c:v>
                </c:pt>
                <c:pt idx="10">
                  <c:v>120</c:v>
                </c:pt>
                <c:pt idx="11">
                  <c:v>110</c:v>
                </c:pt>
                <c:pt idx="12">
                  <c:v>90</c:v>
                </c:pt>
                <c:pt idx="13">
                  <c:v>60</c:v>
                </c:pt>
                <c:pt idx="14">
                  <c:v>50</c:v>
                </c:pt>
                <c:pt idx="15">
                  <c:v>10</c:v>
                </c:pt>
                <c:pt idx="16">
                  <c:v>10</c:v>
                </c:pt>
              </c:numCache>
            </c:numRef>
          </c:val>
          <c:smooth val="0"/>
          <c:extLst>
            <c:ext xmlns:c16="http://schemas.microsoft.com/office/drawing/2014/chart" uri="{C3380CC4-5D6E-409C-BE32-E72D297353CC}">
              <c16:uniqueId val="{00000001-FEE5-4F80-832F-71611D6B9AD0}"/>
            </c:ext>
          </c:extLst>
        </c:ser>
        <c:dLbls>
          <c:showLegendKey val="0"/>
          <c:showVal val="0"/>
          <c:showCatName val="0"/>
          <c:showSerName val="0"/>
          <c:showPercent val="0"/>
          <c:showBubbleSize val="0"/>
        </c:dLbls>
        <c:marker val="1"/>
        <c:smooth val="0"/>
        <c:axId val="2142617792"/>
        <c:axId val="2139283248"/>
      </c:lineChart>
      <c:dateAx>
        <c:axId val="214261779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139283248"/>
        <c:crosses val="autoZero"/>
        <c:auto val="1"/>
        <c:lblOffset val="100"/>
        <c:baseTimeUnit val="days"/>
      </c:dateAx>
      <c:valAx>
        <c:axId val="2139283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142617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6 lt Glassplitt 8/12, Durchströmung 1.3 m/h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4.3985647627379908E-2"/>
          <c:y val="0.12135785757752668"/>
          <c:w val="0.94012123484564425"/>
          <c:h val="0.71835979345799161"/>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Tabelle6!$A$2:$A$43</c:f>
              <c:numCache>
                <c:formatCode>m/d/yyyy</c:formatCode>
                <c:ptCount val="42"/>
                <c:pt idx="0">
                  <c:v>42765</c:v>
                </c:pt>
                <c:pt idx="1">
                  <c:v>42770</c:v>
                </c:pt>
                <c:pt idx="2">
                  <c:v>42776</c:v>
                </c:pt>
                <c:pt idx="3">
                  <c:v>42779</c:v>
                </c:pt>
                <c:pt idx="4">
                  <c:v>42782</c:v>
                </c:pt>
                <c:pt idx="5">
                  <c:v>42782</c:v>
                </c:pt>
                <c:pt idx="6">
                  <c:v>42785</c:v>
                </c:pt>
                <c:pt idx="7">
                  <c:v>42791</c:v>
                </c:pt>
                <c:pt idx="8">
                  <c:v>42794</c:v>
                </c:pt>
                <c:pt idx="9">
                  <c:v>42799</c:v>
                </c:pt>
                <c:pt idx="10">
                  <c:v>42806</c:v>
                </c:pt>
                <c:pt idx="11">
                  <c:v>42812</c:v>
                </c:pt>
                <c:pt idx="12">
                  <c:v>42813</c:v>
                </c:pt>
                <c:pt idx="13">
                  <c:v>42820</c:v>
                </c:pt>
                <c:pt idx="14">
                  <c:v>42834</c:v>
                </c:pt>
                <c:pt idx="15">
                  <c:v>42840</c:v>
                </c:pt>
                <c:pt idx="16">
                  <c:v>42840</c:v>
                </c:pt>
                <c:pt idx="17">
                  <c:v>42842</c:v>
                </c:pt>
                <c:pt idx="18">
                  <c:v>42847</c:v>
                </c:pt>
                <c:pt idx="19">
                  <c:v>42855</c:v>
                </c:pt>
                <c:pt idx="20">
                  <c:v>42855</c:v>
                </c:pt>
                <c:pt idx="21">
                  <c:v>42856</c:v>
                </c:pt>
                <c:pt idx="22">
                  <c:v>42863</c:v>
                </c:pt>
                <c:pt idx="23">
                  <c:v>42870</c:v>
                </c:pt>
                <c:pt idx="24">
                  <c:v>42871</c:v>
                </c:pt>
                <c:pt idx="25">
                  <c:v>42875</c:v>
                </c:pt>
                <c:pt idx="26">
                  <c:v>42881</c:v>
                </c:pt>
                <c:pt idx="27">
                  <c:v>42884</c:v>
                </c:pt>
                <c:pt idx="28">
                  <c:v>42890</c:v>
                </c:pt>
                <c:pt idx="29">
                  <c:v>42891</c:v>
                </c:pt>
                <c:pt idx="30">
                  <c:v>42897</c:v>
                </c:pt>
                <c:pt idx="31">
                  <c:v>42900</c:v>
                </c:pt>
                <c:pt idx="32">
                  <c:v>42907</c:v>
                </c:pt>
                <c:pt idx="33">
                  <c:v>42912</c:v>
                </c:pt>
                <c:pt idx="34">
                  <c:v>42921</c:v>
                </c:pt>
                <c:pt idx="35">
                  <c:v>42950</c:v>
                </c:pt>
                <c:pt idx="36">
                  <c:v>42960</c:v>
                </c:pt>
                <c:pt idx="37">
                  <c:v>42964</c:v>
                </c:pt>
                <c:pt idx="38">
                  <c:v>42973</c:v>
                </c:pt>
                <c:pt idx="39">
                  <c:v>42974</c:v>
                </c:pt>
                <c:pt idx="40">
                  <c:v>42980</c:v>
                </c:pt>
                <c:pt idx="41">
                  <c:v>42981</c:v>
                </c:pt>
              </c:numCache>
            </c:numRef>
          </c:cat>
          <c:val>
            <c:numRef>
              <c:f>Tabelle6!$B$4:$B$46</c:f>
              <c:numCache>
                <c:formatCode>General</c:formatCode>
                <c:ptCount val="43"/>
                <c:pt idx="0">
                  <c:v>80</c:v>
                </c:pt>
                <c:pt idx="1">
                  <c:v>40</c:v>
                </c:pt>
                <c:pt idx="2">
                  <c:v>70</c:v>
                </c:pt>
                <c:pt idx="3">
                  <c:v>820</c:v>
                </c:pt>
                <c:pt idx="4">
                  <c:v>110</c:v>
                </c:pt>
                <c:pt idx="5">
                  <c:v>170</c:v>
                </c:pt>
                <c:pt idx="6">
                  <c:v>180</c:v>
                </c:pt>
                <c:pt idx="8">
                  <c:v>170</c:v>
                </c:pt>
                <c:pt idx="9">
                  <c:v>120</c:v>
                </c:pt>
                <c:pt idx="10">
                  <c:v>70</c:v>
                </c:pt>
                <c:pt idx="11">
                  <c:v>50</c:v>
                </c:pt>
                <c:pt idx="12">
                  <c:v>60</c:v>
                </c:pt>
                <c:pt idx="13">
                  <c:v>50</c:v>
                </c:pt>
                <c:pt idx="14">
                  <c:v>660</c:v>
                </c:pt>
                <c:pt idx="15">
                  <c:v>110</c:v>
                </c:pt>
                <c:pt idx="16">
                  <c:v>140</c:v>
                </c:pt>
                <c:pt idx="17">
                  <c:v>210</c:v>
                </c:pt>
                <c:pt idx="18">
                  <c:v>180</c:v>
                </c:pt>
                <c:pt idx="19">
                  <c:v>170</c:v>
                </c:pt>
                <c:pt idx="20">
                  <c:v>190</c:v>
                </c:pt>
                <c:pt idx="21">
                  <c:v>140</c:v>
                </c:pt>
                <c:pt idx="22">
                  <c:v>190</c:v>
                </c:pt>
                <c:pt idx="23">
                  <c:v>140</c:v>
                </c:pt>
                <c:pt idx="24">
                  <c:v>180</c:v>
                </c:pt>
                <c:pt idx="25">
                  <c:v>120</c:v>
                </c:pt>
                <c:pt idx="26">
                  <c:v>60</c:v>
                </c:pt>
                <c:pt idx="27">
                  <c:v>80</c:v>
                </c:pt>
                <c:pt idx="28">
                  <c:v>70</c:v>
                </c:pt>
                <c:pt idx="29">
                  <c:v>110</c:v>
                </c:pt>
                <c:pt idx="30">
                  <c:v>180</c:v>
                </c:pt>
                <c:pt idx="31">
                  <c:v>90</c:v>
                </c:pt>
                <c:pt idx="32">
                  <c:v>140</c:v>
                </c:pt>
                <c:pt idx="33">
                  <c:v>230</c:v>
                </c:pt>
                <c:pt idx="34">
                  <c:v>140</c:v>
                </c:pt>
                <c:pt idx="35">
                  <c:v>210</c:v>
                </c:pt>
                <c:pt idx="36">
                  <c:v>370</c:v>
                </c:pt>
                <c:pt idx="37">
                  <c:v>70</c:v>
                </c:pt>
                <c:pt idx="38">
                  <c:v>110</c:v>
                </c:pt>
                <c:pt idx="39">
                  <c:v>100</c:v>
                </c:pt>
              </c:numCache>
            </c:numRef>
          </c:val>
          <c:smooth val="0"/>
          <c:extLst>
            <c:ext xmlns:c16="http://schemas.microsoft.com/office/drawing/2014/chart" uri="{C3380CC4-5D6E-409C-BE32-E72D297353CC}">
              <c16:uniqueId val="{00000000-C546-4FFE-B156-91FC26C88138}"/>
            </c:ext>
          </c:extLst>
        </c:ser>
        <c:dLbls>
          <c:showLegendKey val="0"/>
          <c:showVal val="0"/>
          <c:showCatName val="0"/>
          <c:showSerName val="0"/>
          <c:showPercent val="0"/>
          <c:showBubbleSize val="0"/>
        </c:dLbls>
        <c:marker val="1"/>
        <c:smooth val="0"/>
        <c:axId val="414253888"/>
        <c:axId val="414252248"/>
      </c:lineChart>
      <c:dateAx>
        <c:axId val="414253888"/>
        <c:scaling>
          <c:orientation val="minMax"/>
          <c:min val="4276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14252248"/>
        <c:crosses val="autoZero"/>
        <c:auto val="1"/>
        <c:lblOffset val="100"/>
        <c:baseTimeUnit val="days"/>
      </c:dateAx>
      <c:valAx>
        <c:axId val="4142522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14253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r>
              <a:rPr lang="en-US" sz="1800" dirty="0" err="1"/>
              <a:t>Jurakies</a:t>
            </a:r>
            <a:r>
              <a:rPr lang="en-US" sz="1800" dirty="0"/>
              <a:t> </a:t>
            </a:r>
            <a:r>
              <a:rPr lang="en-US" sz="1800" dirty="0" err="1"/>
              <a:t>gebrochen</a:t>
            </a:r>
            <a:r>
              <a:rPr lang="en-US" sz="1800" dirty="0"/>
              <a:t> 4/8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5.776588617671527E-2"/>
          <c:y val="0.14937254901960789"/>
          <c:w val="0.91996127683143469"/>
          <c:h val="0.76357542071946893"/>
        </c:manualLayout>
      </c:layout>
      <c:lineChart>
        <c:grouping val="standard"/>
        <c:varyColors val="0"/>
        <c:ser>
          <c:idx val="0"/>
          <c:order val="0"/>
          <c:tx>
            <c:strRef>
              <c:f>'Jurakies 1.10.17'!$B$5</c:f>
              <c:strCache>
                <c:ptCount val="1"/>
                <c:pt idx="0">
                  <c:v>PO4</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'Jurakies 1.10.17'!$A$6:$A$14</c:f>
              <c:strCache>
                <c:ptCount val="9"/>
                <c:pt idx="0">
                  <c:v>01.10. </c:v>
                </c:pt>
                <c:pt idx="1">
                  <c:v>04.10. </c:v>
                </c:pt>
                <c:pt idx="2">
                  <c:v>04.10. </c:v>
                </c:pt>
                <c:pt idx="3">
                  <c:v>12.10. </c:v>
                </c:pt>
                <c:pt idx="4">
                  <c:v>12.10. </c:v>
                </c:pt>
                <c:pt idx="5">
                  <c:v>15.10. </c:v>
                </c:pt>
                <c:pt idx="6">
                  <c:v>17.10. </c:v>
                </c:pt>
                <c:pt idx="7">
                  <c:v>20.10. </c:v>
                </c:pt>
                <c:pt idx="8">
                  <c:v>22.10. </c:v>
                </c:pt>
              </c:strCache>
            </c:strRef>
          </c:cat>
          <c:val>
            <c:numRef>
              <c:f>'Jurakies 1.10.17'!$B$6:$B$14</c:f>
              <c:numCache>
                <c:formatCode>General</c:formatCode>
                <c:ptCount val="9"/>
                <c:pt idx="0">
                  <c:v>180</c:v>
                </c:pt>
                <c:pt idx="1">
                  <c:v>10</c:v>
                </c:pt>
                <c:pt idx="2">
                  <c:v>180</c:v>
                </c:pt>
                <c:pt idx="3">
                  <c:v>10</c:v>
                </c:pt>
                <c:pt idx="4">
                  <c:v>190</c:v>
                </c:pt>
                <c:pt idx="5">
                  <c:v>60</c:v>
                </c:pt>
                <c:pt idx="6">
                  <c:v>30</c:v>
                </c:pt>
                <c:pt idx="7">
                  <c:v>50</c:v>
                </c:pt>
                <c:pt idx="8">
                  <c:v>30</c:v>
                </c:pt>
              </c:numCache>
            </c:numRef>
          </c:val>
          <c:smooth val="0"/>
          <c:extLst>
            <c:ext xmlns:c16="http://schemas.microsoft.com/office/drawing/2014/chart" uri="{C3380CC4-5D6E-409C-BE32-E72D297353CC}">
              <c16:uniqueId val="{00000000-6CFB-47F3-B97E-DCDB51302CFA}"/>
            </c:ext>
          </c:extLst>
        </c:ser>
        <c:dLbls>
          <c:showLegendKey val="0"/>
          <c:showVal val="0"/>
          <c:showCatName val="0"/>
          <c:showSerName val="0"/>
          <c:showPercent val="0"/>
          <c:showBubbleSize val="0"/>
        </c:dLbls>
        <c:marker val="1"/>
        <c:smooth val="0"/>
        <c:axId val="543014784"/>
        <c:axId val="543016096"/>
      </c:lineChart>
      <c:catAx>
        <c:axId val="5430147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43016096"/>
        <c:crosses val="autoZero"/>
        <c:auto val="1"/>
        <c:lblAlgn val="ctr"/>
        <c:lblOffset val="100"/>
        <c:noMultiLvlLbl val="0"/>
      </c:catAx>
      <c:valAx>
        <c:axId val="543016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43014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unterschiedliche</a:t>
            </a:r>
            <a:r>
              <a:rPr lang="de-DE" baseline="0"/>
              <a:t> Zuckermengen</a:t>
            </a:r>
            <a:endParaRPr lang="de-D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[1]Tabelle6!$B$2:$B$3</c:f>
              <c:strCache>
                <c:ptCount val="2"/>
                <c:pt idx="0">
                  <c:v> 0 ml Zucker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[1]Tabelle6!$A$4:$A$17</c:f>
              <c:numCache>
                <c:formatCode>m/d/yy</c:formatCode>
                <c:ptCount val="14"/>
                <c:pt idx="0">
                  <c:v>42455</c:v>
                </c:pt>
                <c:pt idx="1">
                  <c:v>42460</c:v>
                </c:pt>
                <c:pt idx="2">
                  <c:v>42463</c:v>
                </c:pt>
                <c:pt idx="3">
                  <c:v>42470</c:v>
                </c:pt>
                <c:pt idx="4">
                  <c:v>42474</c:v>
                </c:pt>
                <c:pt idx="5">
                  <c:v>42485</c:v>
                </c:pt>
                <c:pt idx="6">
                  <c:v>42498</c:v>
                </c:pt>
                <c:pt idx="7">
                  <c:v>42517</c:v>
                </c:pt>
                <c:pt idx="8">
                  <c:v>42526</c:v>
                </c:pt>
                <c:pt idx="9">
                  <c:v>42526</c:v>
                </c:pt>
                <c:pt idx="10">
                  <c:v>42527</c:v>
                </c:pt>
                <c:pt idx="11">
                  <c:v>42534</c:v>
                </c:pt>
                <c:pt idx="12">
                  <c:v>42548</c:v>
                </c:pt>
                <c:pt idx="13">
                  <c:v>42569</c:v>
                </c:pt>
              </c:numCache>
            </c:numRef>
          </c:cat>
          <c:val>
            <c:numRef>
              <c:f>[1]Tabelle6!$B$4:$B$17</c:f>
              <c:numCache>
                <c:formatCode>General</c:formatCode>
                <c:ptCount val="14"/>
                <c:pt idx="0">
                  <c:v>1160</c:v>
                </c:pt>
                <c:pt idx="1">
                  <c:v>780</c:v>
                </c:pt>
                <c:pt idx="2">
                  <c:v>570</c:v>
                </c:pt>
                <c:pt idx="3">
                  <c:v>450</c:v>
                </c:pt>
                <c:pt idx="4">
                  <c:v>500</c:v>
                </c:pt>
                <c:pt idx="5">
                  <c:v>390</c:v>
                </c:pt>
                <c:pt idx="6">
                  <c:v>300</c:v>
                </c:pt>
                <c:pt idx="7">
                  <c:v>160</c:v>
                </c:pt>
                <c:pt idx="8">
                  <c:v>260</c:v>
                </c:pt>
                <c:pt idx="9">
                  <c:v>240</c:v>
                </c:pt>
                <c:pt idx="10">
                  <c:v>180</c:v>
                </c:pt>
                <c:pt idx="11">
                  <c:v>40</c:v>
                </c:pt>
                <c:pt idx="12">
                  <c:v>110</c:v>
                </c:pt>
                <c:pt idx="13">
                  <c:v>30</c:v>
                </c:pt>
              </c:numCache>
            </c:numRef>
          </c:val>
          <c:smooth val="0"/>
          <c:extLst>
            <c:ext xmlns:c16="http://schemas.microsoft.com/office/drawing/2014/chart" uri="{C3380CC4-5D6E-409C-BE32-E72D297353CC}">
              <c16:uniqueId val="{00000000-3304-4912-8455-568B1CBEC169}"/>
            </c:ext>
          </c:extLst>
        </c:ser>
        <c:ser>
          <c:idx val="1"/>
          <c:order val="1"/>
          <c:tx>
            <c:strRef>
              <c:f>[1]Tabelle6!$C$2:$C$3</c:f>
              <c:strCache>
                <c:ptCount val="2"/>
                <c:pt idx="0">
                  <c:v>40 ml Zucker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[1]Tabelle6!$A$4:$A$17</c:f>
              <c:numCache>
                <c:formatCode>m/d/yy</c:formatCode>
                <c:ptCount val="14"/>
                <c:pt idx="0">
                  <c:v>42455</c:v>
                </c:pt>
                <c:pt idx="1">
                  <c:v>42460</c:v>
                </c:pt>
                <c:pt idx="2">
                  <c:v>42463</c:v>
                </c:pt>
                <c:pt idx="3">
                  <c:v>42470</c:v>
                </c:pt>
                <c:pt idx="4">
                  <c:v>42474</c:v>
                </c:pt>
                <c:pt idx="5">
                  <c:v>42485</c:v>
                </c:pt>
                <c:pt idx="6">
                  <c:v>42498</c:v>
                </c:pt>
                <c:pt idx="7">
                  <c:v>42517</c:v>
                </c:pt>
                <c:pt idx="8">
                  <c:v>42526</c:v>
                </c:pt>
                <c:pt idx="9">
                  <c:v>42526</c:v>
                </c:pt>
                <c:pt idx="10">
                  <c:v>42527</c:v>
                </c:pt>
                <c:pt idx="11">
                  <c:v>42534</c:v>
                </c:pt>
                <c:pt idx="12">
                  <c:v>42548</c:v>
                </c:pt>
                <c:pt idx="13">
                  <c:v>42569</c:v>
                </c:pt>
              </c:numCache>
            </c:numRef>
          </c:cat>
          <c:val>
            <c:numRef>
              <c:f>[1]Tabelle6!$C$4:$C$17</c:f>
              <c:numCache>
                <c:formatCode>General</c:formatCode>
                <c:ptCount val="14"/>
                <c:pt idx="0">
                  <c:v>1230</c:v>
                </c:pt>
                <c:pt idx="1">
                  <c:v>630</c:v>
                </c:pt>
                <c:pt idx="2">
                  <c:v>510</c:v>
                </c:pt>
                <c:pt idx="3">
                  <c:v>560</c:v>
                </c:pt>
                <c:pt idx="4">
                  <c:v>460</c:v>
                </c:pt>
                <c:pt idx="5">
                  <c:v>260</c:v>
                </c:pt>
                <c:pt idx="6">
                  <c:v>120</c:v>
                </c:pt>
                <c:pt idx="7">
                  <c:v>230</c:v>
                </c:pt>
                <c:pt idx="8">
                  <c:v>220</c:v>
                </c:pt>
                <c:pt idx="9">
                  <c:v>230</c:v>
                </c:pt>
                <c:pt idx="10">
                  <c:v>150</c:v>
                </c:pt>
                <c:pt idx="11">
                  <c:v>10</c:v>
                </c:pt>
                <c:pt idx="12">
                  <c:v>140</c:v>
                </c:pt>
                <c:pt idx="13">
                  <c:v>90</c:v>
                </c:pt>
              </c:numCache>
            </c:numRef>
          </c:val>
          <c:smooth val="0"/>
          <c:extLst>
            <c:ext xmlns:c16="http://schemas.microsoft.com/office/drawing/2014/chart" uri="{C3380CC4-5D6E-409C-BE32-E72D297353CC}">
              <c16:uniqueId val="{00000001-3304-4912-8455-568B1CBEC169}"/>
            </c:ext>
          </c:extLst>
        </c:ser>
        <c:ser>
          <c:idx val="2"/>
          <c:order val="2"/>
          <c:tx>
            <c:strRef>
              <c:f>[1]Tabelle6!$D$2:$D$3</c:f>
              <c:strCache>
                <c:ptCount val="2"/>
                <c:pt idx="0">
                  <c:v>80 ml Zucker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[1]Tabelle6!$A$4:$A$17</c:f>
              <c:numCache>
                <c:formatCode>m/d/yy</c:formatCode>
                <c:ptCount val="14"/>
                <c:pt idx="0">
                  <c:v>42455</c:v>
                </c:pt>
                <c:pt idx="1">
                  <c:v>42460</c:v>
                </c:pt>
                <c:pt idx="2">
                  <c:v>42463</c:v>
                </c:pt>
                <c:pt idx="3">
                  <c:v>42470</c:v>
                </c:pt>
                <c:pt idx="4">
                  <c:v>42474</c:v>
                </c:pt>
                <c:pt idx="5">
                  <c:v>42485</c:v>
                </c:pt>
                <c:pt idx="6">
                  <c:v>42498</c:v>
                </c:pt>
                <c:pt idx="7">
                  <c:v>42517</c:v>
                </c:pt>
                <c:pt idx="8">
                  <c:v>42526</c:v>
                </c:pt>
                <c:pt idx="9">
                  <c:v>42526</c:v>
                </c:pt>
                <c:pt idx="10">
                  <c:v>42527</c:v>
                </c:pt>
                <c:pt idx="11">
                  <c:v>42534</c:v>
                </c:pt>
                <c:pt idx="12">
                  <c:v>42548</c:v>
                </c:pt>
                <c:pt idx="13">
                  <c:v>42569</c:v>
                </c:pt>
              </c:numCache>
            </c:numRef>
          </c:cat>
          <c:val>
            <c:numRef>
              <c:f>[1]Tabelle6!$D$4:$D$17</c:f>
              <c:numCache>
                <c:formatCode>General</c:formatCode>
                <c:ptCount val="14"/>
                <c:pt idx="0">
                  <c:v>1220</c:v>
                </c:pt>
                <c:pt idx="1">
                  <c:v>180</c:v>
                </c:pt>
                <c:pt idx="2">
                  <c:v>430</c:v>
                </c:pt>
                <c:pt idx="3">
                  <c:v>500</c:v>
                </c:pt>
                <c:pt idx="4">
                  <c:v>490</c:v>
                </c:pt>
                <c:pt idx="5">
                  <c:v>360</c:v>
                </c:pt>
                <c:pt idx="6">
                  <c:v>10</c:v>
                </c:pt>
                <c:pt idx="7">
                  <c:v>150</c:v>
                </c:pt>
                <c:pt idx="8">
                  <c:v>290</c:v>
                </c:pt>
                <c:pt idx="9">
                  <c:v>90</c:v>
                </c:pt>
                <c:pt idx="10">
                  <c:v>300</c:v>
                </c:pt>
                <c:pt idx="11">
                  <c:v>10</c:v>
                </c:pt>
                <c:pt idx="12">
                  <c:v>160</c:v>
                </c:pt>
                <c:pt idx="13">
                  <c:v>70</c:v>
                </c:pt>
              </c:numCache>
            </c:numRef>
          </c:val>
          <c:smooth val="0"/>
          <c:extLst>
            <c:ext xmlns:c16="http://schemas.microsoft.com/office/drawing/2014/chart" uri="{C3380CC4-5D6E-409C-BE32-E72D297353CC}">
              <c16:uniqueId val="{00000002-3304-4912-8455-568B1CBEC169}"/>
            </c:ext>
          </c:extLst>
        </c:ser>
        <c:dLbls>
          <c:showLegendKey val="0"/>
          <c:showVal val="0"/>
          <c:showCatName val="0"/>
          <c:showSerName val="0"/>
          <c:showPercent val="0"/>
          <c:showBubbleSize val="0"/>
        </c:dLbls>
        <c:marker val="1"/>
        <c:smooth val="0"/>
        <c:axId val="2139237632"/>
        <c:axId val="2140011568"/>
      </c:lineChart>
      <c:dateAx>
        <c:axId val="2139237632"/>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140011568"/>
        <c:crosses val="autoZero"/>
        <c:auto val="1"/>
        <c:lblOffset val="100"/>
        <c:baseTimeUnit val="days"/>
      </c:dateAx>
      <c:valAx>
        <c:axId val="2140011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139237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Koi-Krallen (PVC)</a:t>
            </a:r>
            <a:r>
              <a:rPr lang="de-DE" baseline="0"/>
              <a:t> unterschiedliche Durchströmungsgeschwindigkeiten</a:t>
            </a:r>
            <a:endParaRPr lang="de-D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'zusammenfassung Geschwindigkeit'!$B$1</c:f>
              <c:strCache>
                <c:ptCount val="1"/>
                <c:pt idx="0">
                  <c:v>13.6 m/h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'zusammenfassung Geschwindigkeit'!$A$2:$A$7</c:f>
              <c:numCache>
                <c:formatCode>m/d/yyyy</c:formatCode>
                <c:ptCount val="6"/>
                <c:pt idx="0">
                  <c:v>42981</c:v>
                </c:pt>
                <c:pt idx="1">
                  <c:v>42982</c:v>
                </c:pt>
                <c:pt idx="2">
                  <c:v>42989</c:v>
                </c:pt>
                <c:pt idx="3">
                  <c:v>42993</c:v>
                </c:pt>
                <c:pt idx="4">
                  <c:v>43001</c:v>
                </c:pt>
                <c:pt idx="5">
                  <c:v>43002</c:v>
                </c:pt>
              </c:numCache>
            </c:numRef>
          </c:cat>
          <c:val>
            <c:numRef>
              <c:f>'zusammenfassung Geschwindigkeit'!$B$2:$B$7</c:f>
              <c:numCache>
                <c:formatCode>General</c:formatCode>
                <c:ptCount val="6"/>
                <c:pt idx="0">
                  <c:v>210</c:v>
                </c:pt>
                <c:pt idx="1">
                  <c:v>190</c:v>
                </c:pt>
                <c:pt idx="2">
                  <c:v>150</c:v>
                </c:pt>
                <c:pt idx="3">
                  <c:v>30</c:v>
                </c:pt>
                <c:pt idx="4">
                  <c:v>60</c:v>
                </c:pt>
                <c:pt idx="5">
                  <c:v>80</c:v>
                </c:pt>
              </c:numCache>
            </c:numRef>
          </c:val>
          <c:smooth val="0"/>
          <c:extLst>
            <c:ext xmlns:c16="http://schemas.microsoft.com/office/drawing/2014/chart" uri="{C3380CC4-5D6E-409C-BE32-E72D297353CC}">
              <c16:uniqueId val="{00000000-720D-42AC-9D51-08AA3A951AC4}"/>
            </c:ext>
          </c:extLst>
        </c:ser>
        <c:ser>
          <c:idx val="1"/>
          <c:order val="1"/>
          <c:tx>
            <c:strRef>
              <c:f>'zusammenfassung Geschwindigkeit'!$C$1</c:f>
              <c:strCache>
                <c:ptCount val="1"/>
                <c:pt idx="0">
                  <c:v>3.9 m/h</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'zusammenfassung Geschwindigkeit'!$A$2:$A$7</c:f>
              <c:numCache>
                <c:formatCode>m/d/yyyy</c:formatCode>
                <c:ptCount val="6"/>
                <c:pt idx="0">
                  <c:v>42981</c:v>
                </c:pt>
                <c:pt idx="1">
                  <c:v>42982</c:v>
                </c:pt>
                <c:pt idx="2">
                  <c:v>42989</c:v>
                </c:pt>
                <c:pt idx="3">
                  <c:v>42993</c:v>
                </c:pt>
                <c:pt idx="4">
                  <c:v>43001</c:v>
                </c:pt>
                <c:pt idx="5">
                  <c:v>43002</c:v>
                </c:pt>
              </c:numCache>
            </c:numRef>
          </c:cat>
          <c:val>
            <c:numRef>
              <c:f>'zusammenfassung Geschwindigkeit'!$C$2:$C$7</c:f>
              <c:numCache>
                <c:formatCode>General</c:formatCode>
                <c:ptCount val="6"/>
                <c:pt idx="0">
                  <c:v>260</c:v>
                </c:pt>
                <c:pt idx="1">
                  <c:v>230</c:v>
                </c:pt>
                <c:pt idx="2">
                  <c:v>60</c:v>
                </c:pt>
                <c:pt idx="3">
                  <c:v>80</c:v>
                </c:pt>
                <c:pt idx="4">
                  <c:v>80</c:v>
                </c:pt>
                <c:pt idx="5">
                  <c:v>70</c:v>
                </c:pt>
              </c:numCache>
            </c:numRef>
          </c:val>
          <c:smooth val="0"/>
          <c:extLst>
            <c:ext xmlns:c16="http://schemas.microsoft.com/office/drawing/2014/chart" uri="{C3380CC4-5D6E-409C-BE32-E72D297353CC}">
              <c16:uniqueId val="{00000001-720D-42AC-9D51-08AA3A951AC4}"/>
            </c:ext>
          </c:extLst>
        </c:ser>
        <c:ser>
          <c:idx val="2"/>
          <c:order val="2"/>
          <c:tx>
            <c:strRef>
              <c:f>'zusammenfassung Geschwindigkeit'!$D$1</c:f>
              <c:strCache>
                <c:ptCount val="1"/>
                <c:pt idx="0">
                  <c:v>0.336m/h</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'zusammenfassung Geschwindigkeit'!$A$2:$A$7</c:f>
              <c:numCache>
                <c:formatCode>m/d/yyyy</c:formatCode>
                <c:ptCount val="6"/>
                <c:pt idx="0">
                  <c:v>42981</c:v>
                </c:pt>
                <c:pt idx="1">
                  <c:v>42982</c:v>
                </c:pt>
                <c:pt idx="2">
                  <c:v>42989</c:v>
                </c:pt>
                <c:pt idx="3">
                  <c:v>42993</c:v>
                </c:pt>
                <c:pt idx="4">
                  <c:v>43001</c:v>
                </c:pt>
                <c:pt idx="5">
                  <c:v>43002</c:v>
                </c:pt>
              </c:numCache>
            </c:numRef>
          </c:cat>
          <c:val>
            <c:numRef>
              <c:f>'zusammenfassung Geschwindigkeit'!$D$2:$D$7</c:f>
              <c:numCache>
                <c:formatCode>General</c:formatCode>
                <c:ptCount val="6"/>
                <c:pt idx="0">
                  <c:v>290</c:v>
                </c:pt>
                <c:pt idx="1">
                  <c:v>200</c:v>
                </c:pt>
                <c:pt idx="2">
                  <c:v>30</c:v>
                </c:pt>
                <c:pt idx="3">
                  <c:v>40</c:v>
                </c:pt>
                <c:pt idx="4">
                  <c:v>50</c:v>
                </c:pt>
                <c:pt idx="5">
                  <c:v>30</c:v>
                </c:pt>
              </c:numCache>
            </c:numRef>
          </c:val>
          <c:smooth val="0"/>
          <c:extLst>
            <c:ext xmlns:c16="http://schemas.microsoft.com/office/drawing/2014/chart" uri="{C3380CC4-5D6E-409C-BE32-E72D297353CC}">
              <c16:uniqueId val="{00000002-720D-42AC-9D51-08AA3A951AC4}"/>
            </c:ext>
          </c:extLst>
        </c:ser>
        <c:ser>
          <c:idx val="3"/>
          <c:order val="3"/>
          <c:tx>
            <c:strRef>
              <c:f>'zusammenfassung Geschwindigkeit'!$E$1</c:f>
              <c:strCache>
                <c:ptCount val="1"/>
                <c:pt idx="0">
                  <c:v>0.12m/h</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'zusammenfassung Geschwindigkeit'!$A$2:$A$7</c:f>
              <c:numCache>
                <c:formatCode>m/d/yyyy</c:formatCode>
                <c:ptCount val="6"/>
                <c:pt idx="0">
                  <c:v>42981</c:v>
                </c:pt>
                <c:pt idx="1">
                  <c:v>42982</c:v>
                </c:pt>
                <c:pt idx="2">
                  <c:v>42989</c:v>
                </c:pt>
                <c:pt idx="3">
                  <c:v>42993</c:v>
                </c:pt>
                <c:pt idx="4">
                  <c:v>43001</c:v>
                </c:pt>
                <c:pt idx="5">
                  <c:v>43002</c:v>
                </c:pt>
              </c:numCache>
            </c:numRef>
          </c:cat>
          <c:val>
            <c:numRef>
              <c:f>'zusammenfassung Geschwindigkeit'!$E$2:$E$7</c:f>
              <c:numCache>
                <c:formatCode>General</c:formatCode>
                <c:ptCount val="6"/>
                <c:pt idx="0">
                  <c:v>320</c:v>
                </c:pt>
                <c:pt idx="1">
                  <c:v>230</c:v>
                </c:pt>
                <c:pt idx="2">
                  <c:v>40</c:v>
                </c:pt>
                <c:pt idx="3">
                  <c:v>20</c:v>
                </c:pt>
                <c:pt idx="4">
                  <c:v>30</c:v>
                </c:pt>
                <c:pt idx="5">
                  <c:v>40</c:v>
                </c:pt>
              </c:numCache>
            </c:numRef>
          </c:val>
          <c:smooth val="0"/>
          <c:extLst>
            <c:ext xmlns:c16="http://schemas.microsoft.com/office/drawing/2014/chart" uri="{C3380CC4-5D6E-409C-BE32-E72D297353CC}">
              <c16:uniqueId val="{00000003-720D-42AC-9D51-08AA3A951AC4}"/>
            </c:ext>
          </c:extLst>
        </c:ser>
        <c:dLbls>
          <c:dLblPos val="t"/>
          <c:showLegendKey val="0"/>
          <c:showVal val="1"/>
          <c:showCatName val="0"/>
          <c:showSerName val="0"/>
          <c:showPercent val="0"/>
          <c:showBubbleSize val="0"/>
        </c:dLbls>
        <c:marker val="1"/>
        <c:smooth val="0"/>
        <c:axId val="419130224"/>
        <c:axId val="419135472"/>
      </c:lineChart>
      <c:dateAx>
        <c:axId val="419130224"/>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19135472"/>
        <c:crosses val="autoZero"/>
        <c:auto val="1"/>
        <c:lblOffset val="100"/>
        <c:baseTimeUnit val="days"/>
      </c:dateAx>
      <c:valAx>
        <c:axId val="419135472"/>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191302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de-DE"/>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Durchströmungsgeschwindigkeiten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5.2507609485330856E-2"/>
          <c:y val="1.6690930231855531E-2"/>
          <c:w val="0.93619318814430241"/>
          <c:h val="0.73974661155319765"/>
        </c:manualLayout>
      </c:layout>
      <c:lineChart>
        <c:grouping val="standard"/>
        <c:varyColors val="0"/>
        <c:ser>
          <c:idx val="0"/>
          <c:order val="0"/>
          <c:tx>
            <c:strRef>
              <c:f>'zusammenfassung Geschwindigkeit'!$B$2</c:f>
              <c:strCache>
                <c:ptCount val="1"/>
                <c:pt idx="0">
                  <c:v>3.9 m/h</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cat>
            <c:strRef>
              <c:f>'zusammenfassung Geschwindigkeit'!$A$3:$A$16</c:f>
              <c:strCache>
                <c:ptCount val="14"/>
                <c:pt idx="0">
                  <c:v>03.09.</c:v>
                </c:pt>
                <c:pt idx="1">
                  <c:v>04.09.</c:v>
                </c:pt>
                <c:pt idx="2">
                  <c:v>10.09.</c:v>
                </c:pt>
                <c:pt idx="3">
                  <c:v>15.09.</c:v>
                </c:pt>
                <c:pt idx="4">
                  <c:v>23.09.</c:v>
                </c:pt>
                <c:pt idx="5">
                  <c:v>24.09.</c:v>
                </c:pt>
                <c:pt idx="6">
                  <c:v>01.10.</c:v>
                </c:pt>
                <c:pt idx="7">
                  <c:v>04.10.</c:v>
                </c:pt>
                <c:pt idx="8">
                  <c:v>12.10.</c:v>
                </c:pt>
                <c:pt idx="9">
                  <c:v>12.10.</c:v>
                </c:pt>
                <c:pt idx="10">
                  <c:v>15.10.</c:v>
                </c:pt>
                <c:pt idx="11">
                  <c:v>17.10.</c:v>
                </c:pt>
                <c:pt idx="12">
                  <c:v>20.10.</c:v>
                </c:pt>
                <c:pt idx="13">
                  <c:v>22.10.</c:v>
                </c:pt>
              </c:strCache>
            </c:strRef>
          </c:cat>
          <c:val>
            <c:numRef>
              <c:f>'zusammenfassung Geschwindigkeit'!$B$3:$B$16</c:f>
              <c:numCache>
                <c:formatCode>General</c:formatCode>
                <c:ptCount val="14"/>
                <c:pt idx="0">
                  <c:v>260</c:v>
                </c:pt>
                <c:pt idx="1">
                  <c:v>230</c:v>
                </c:pt>
                <c:pt idx="2">
                  <c:v>60</c:v>
                </c:pt>
                <c:pt idx="3">
                  <c:v>80</c:v>
                </c:pt>
                <c:pt idx="4">
                  <c:v>80</c:v>
                </c:pt>
                <c:pt idx="5">
                  <c:v>70</c:v>
                </c:pt>
                <c:pt idx="6">
                  <c:v>40</c:v>
                </c:pt>
                <c:pt idx="7">
                  <c:v>30</c:v>
                </c:pt>
                <c:pt idx="8">
                  <c:v>10</c:v>
                </c:pt>
                <c:pt idx="9">
                  <c:v>200</c:v>
                </c:pt>
                <c:pt idx="10">
                  <c:v>110</c:v>
                </c:pt>
                <c:pt idx="11">
                  <c:v>80</c:v>
                </c:pt>
                <c:pt idx="12">
                  <c:v>90</c:v>
                </c:pt>
                <c:pt idx="13">
                  <c:v>60</c:v>
                </c:pt>
              </c:numCache>
            </c:numRef>
          </c:val>
          <c:smooth val="0"/>
          <c:extLst>
            <c:ext xmlns:c16="http://schemas.microsoft.com/office/drawing/2014/chart" uri="{C3380CC4-5D6E-409C-BE32-E72D297353CC}">
              <c16:uniqueId val="{00000000-58D7-4114-848C-60D5BCA6C8DE}"/>
            </c:ext>
          </c:extLst>
        </c:ser>
        <c:ser>
          <c:idx val="1"/>
          <c:order val="1"/>
          <c:tx>
            <c:strRef>
              <c:f>'zusammenfassung Geschwindigkeit'!$C$2</c:f>
              <c:strCache>
                <c:ptCount val="1"/>
                <c:pt idx="0">
                  <c:v>0.35 m/h</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cat>
            <c:strRef>
              <c:f>'zusammenfassung Geschwindigkeit'!$A$3:$A$16</c:f>
              <c:strCache>
                <c:ptCount val="14"/>
                <c:pt idx="0">
                  <c:v>03.09.</c:v>
                </c:pt>
                <c:pt idx="1">
                  <c:v>04.09.</c:v>
                </c:pt>
                <c:pt idx="2">
                  <c:v>10.09.</c:v>
                </c:pt>
                <c:pt idx="3">
                  <c:v>15.09.</c:v>
                </c:pt>
                <c:pt idx="4">
                  <c:v>23.09.</c:v>
                </c:pt>
                <c:pt idx="5">
                  <c:v>24.09.</c:v>
                </c:pt>
                <c:pt idx="6">
                  <c:v>01.10.</c:v>
                </c:pt>
                <c:pt idx="7">
                  <c:v>04.10.</c:v>
                </c:pt>
                <c:pt idx="8">
                  <c:v>12.10.</c:v>
                </c:pt>
                <c:pt idx="9">
                  <c:v>12.10.</c:v>
                </c:pt>
                <c:pt idx="10">
                  <c:v>15.10.</c:v>
                </c:pt>
                <c:pt idx="11">
                  <c:v>17.10.</c:v>
                </c:pt>
                <c:pt idx="12">
                  <c:v>20.10.</c:v>
                </c:pt>
                <c:pt idx="13">
                  <c:v>22.10.</c:v>
                </c:pt>
              </c:strCache>
            </c:strRef>
          </c:cat>
          <c:val>
            <c:numRef>
              <c:f>'zusammenfassung Geschwindigkeit'!$C$3:$C$16</c:f>
              <c:numCache>
                <c:formatCode>General</c:formatCode>
                <c:ptCount val="14"/>
                <c:pt idx="0">
                  <c:v>290</c:v>
                </c:pt>
                <c:pt idx="1">
                  <c:v>200</c:v>
                </c:pt>
                <c:pt idx="2">
                  <c:v>30</c:v>
                </c:pt>
                <c:pt idx="3">
                  <c:v>40</c:v>
                </c:pt>
                <c:pt idx="4">
                  <c:v>50</c:v>
                </c:pt>
                <c:pt idx="5">
                  <c:v>30</c:v>
                </c:pt>
                <c:pt idx="6">
                  <c:v>10</c:v>
                </c:pt>
                <c:pt idx="7">
                  <c:v>10</c:v>
                </c:pt>
                <c:pt idx="8">
                  <c:v>10</c:v>
                </c:pt>
                <c:pt idx="9">
                  <c:v>240</c:v>
                </c:pt>
                <c:pt idx="10">
                  <c:v>130</c:v>
                </c:pt>
                <c:pt idx="11">
                  <c:v>130</c:v>
                </c:pt>
                <c:pt idx="12">
                  <c:v>130</c:v>
                </c:pt>
                <c:pt idx="13">
                  <c:v>100</c:v>
                </c:pt>
              </c:numCache>
            </c:numRef>
          </c:val>
          <c:smooth val="0"/>
          <c:extLst>
            <c:ext xmlns:c16="http://schemas.microsoft.com/office/drawing/2014/chart" uri="{C3380CC4-5D6E-409C-BE32-E72D297353CC}">
              <c16:uniqueId val="{00000001-58D7-4114-848C-60D5BCA6C8DE}"/>
            </c:ext>
          </c:extLst>
        </c:ser>
        <c:ser>
          <c:idx val="2"/>
          <c:order val="2"/>
          <c:tx>
            <c:strRef>
              <c:f>'zusammenfassung Geschwindigkeit'!$D$2</c:f>
              <c:strCache>
                <c:ptCount val="1"/>
                <c:pt idx="0">
                  <c:v>0.13 m/h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cat>
            <c:strRef>
              <c:f>'zusammenfassung Geschwindigkeit'!$A$3:$A$16</c:f>
              <c:strCache>
                <c:ptCount val="14"/>
                <c:pt idx="0">
                  <c:v>03.09.</c:v>
                </c:pt>
                <c:pt idx="1">
                  <c:v>04.09.</c:v>
                </c:pt>
                <c:pt idx="2">
                  <c:v>10.09.</c:v>
                </c:pt>
                <c:pt idx="3">
                  <c:v>15.09.</c:v>
                </c:pt>
                <c:pt idx="4">
                  <c:v>23.09.</c:v>
                </c:pt>
                <c:pt idx="5">
                  <c:v>24.09.</c:v>
                </c:pt>
                <c:pt idx="6">
                  <c:v>01.10.</c:v>
                </c:pt>
                <c:pt idx="7">
                  <c:v>04.10.</c:v>
                </c:pt>
                <c:pt idx="8">
                  <c:v>12.10.</c:v>
                </c:pt>
                <c:pt idx="9">
                  <c:v>12.10.</c:v>
                </c:pt>
                <c:pt idx="10">
                  <c:v>15.10.</c:v>
                </c:pt>
                <c:pt idx="11">
                  <c:v>17.10.</c:v>
                </c:pt>
                <c:pt idx="12">
                  <c:v>20.10.</c:v>
                </c:pt>
                <c:pt idx="13">
                  <c:v>22.10.</c:v>
                </c:pt>
              </c:strCache>
            </c:strRef>
          </c:cat>
          <c:val>
            <c:numRef>
              <c:f>'zusammenfassung Geschwindigkeit'!$D$3:$D$16</c:f>
              <c:numCache>
                <c:formatCode>General</c:formatCode>
                <c:ptCount val="14"/>
                <c:pt idx="0">
                  <c:v>320</c:v>
                </c:pt>
                <c:pt idx="1">
                  <c:v>230</c:v>
                </c:pt>
                <c:pt idx="2">
                  <c:v>40</c:v>
                </c:pt>
                <c:pt idx="3">
                  <c:v>20</c:v>
                </c:pt>
                <c:pt idx="4">
                  <c:v>30</c:v>
                </c:pt>
                <c:pt idx="5">
                  <c:v>40</c:v>
                </c:pt>
                <c:pt idx="6">
                  <c:v>20</c:v>
                </c:pt>
                <c:pt idx="7">
                  <c:v>10</c:v>
                </c:pt>
                <c:pt idx="8">
                  <c:v>10</c:v>
                </c:pt>
                <c:pt idx="9">
                  <c:v>270</c:v>
                </c:pt>
                <c:pt idx="10">
                  <c:v>210</c:v>
                </c:pt>
                <c:pt idx="11">
                  <c:v>140</c:v>
                </c:pt>
                <c:pt idx="12">
                  <c:v>140</c:v>
                </c:pt>
                <c:pt idx="13">
                  <c:v>90</c:v>
                </c:pt>
              </c:numCache>
            </c:numRef>
          </c:val>
          <c:smooth val="0"/>
          <c:extLst>
            <c:ext xmlns:c16="http://schemas.microsoft.com/office/drawing/2014/chart" uri="{C3380CC4-5D6E-409C-BE32-E72D297353CC}">
              <c16:uniqueId val="{00000002-58D7-4114-848C-60D5BCA6C8DE}"/>
            </c:ext>
          </c:extLst>
        </c:ser>
        <c:dLbls>
          <c:showLegendKey val="0"/>
          <c:showVal val="0"/>
          <c:showCatName val="0"/>
          <c:showSerName val="0"/>
          <c:showPercent val="0"/>
          <c:showBubbleSize val="0"/>
        </c:dLbls>
        <c:marker val="1"/>
        <c:smooth val="0"/>
        <c:axId val="503468304"/>
        <c:axId val="503470600"/>
      </c:lineChart>
      <c:dateAx>
        <c:axId val="5034683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03470600"/>
        <c:crosses val="autoZero"/>
        <c:auto val="0"/>
        <c:lblOffset val="100"/>
        <c:baseTimeUnit val="days"/>
        <c:majorTimeUnit val="months"/>
      </c:dateAx>
      <c:valAx>
        <c:axId val="503470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034683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175" cap="flat" cmpd="sng" algn="ctr">
      <a:solidFill>
        <a:schemeClr val="tx1">
          <a:lumMod val="15000"/>
          <a:lumOff val="85000"/>
        </a:schemeClr>
      </a:solidFill>
      <a:round/>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0.06569</cdr:x>
      <cdr:y>0.73876</cdr:y>
    </cdr:from>
    <cdr:to>
      <cdr:x>0.17518</cdr:x>
      <cdr:y>0.93518</cdr:y>
    </cdr:to>
    <cdr:sp macro="" textlink="">
      <cdr:nvSpPr>
        <cdr:cNvPr id="2" name="Textfeld 1">
          <a:extLst xmlns:a="http://schemas.openxmlformats.org/drawingml/2006/main">
            <a:ext uri="{FF2B5EF4-FFF2-40B4-BE49-F238E27FC236}">
              <a16:creationId xmlns:a16="http://schemas.microsoft.com/office/drawing/2014/main" id="{F1D32027-96D4-4253-9026-6CE81C1F8596}"/>
            </a:ext>
          </a:extLst>
        </cdr:cNvPr>
        <cdr:cNvSpPr txBox="1"/>
      </cdr:nvSpPr>
      <cdr:spPr>
        <a:xfrm xmlns:a="http://schemas.openxmlformats.org/drawingml/2006/main">
          <a:off x="457200" y="3546474"/>
          <a:ext cx="762000" cy="942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2,48 mg P, 18,56mg N, 96 mg C </a:t>
          </a:r>
        </a:p>
      </cdr:txBody>
    </cdr:sp>
  </cdr:relSizeAnchor>
  <cdr:relSizeAnchor xmlns:cdr="http://schemas.openxmlformats.org/drawingml/2006/chartDrawing">
    <cdr:from>
      <cdr:x>0.11086</cdr:x>
      <cdr:y>0.68915</cdr:y>
    </cdr:from>
    <cdr:to>
      <cdr:x>0.18887</cdr:x>
      <cdr:y>0.74669</cdr:y>
    </cdr:to>
    <cdr:sp macro="" textlink="">
      <cdr:nvSpPr>
        <cdr:cNvPr id="3" name="Textfeld 2">
          <a:extLst xmlns:a="http://schemas.openxmlformats.org/drawingml/2006/main">
            <a:ext uri="{FF2B5EF4-FFF2-40B4-BE49-F238E27FC236}">
              <a16:creationId xmlns:a16="http://schemas.microsoft.com/office/drawing/2014/main" id="{34DB948F-B5FD-4117-B0BC-0B9B9D9673A8}"/>
            </a:ext>
          </a:extLst>
        </cdr:cNvPr>
        <cdr:cNvSpPr txBox="1"/>
      </cdr:nvSpPr>
      <cdr:spPr>
        <a:xfrm xmlns:a="http://schemas.openxmlformats.org/drawingml/2006/main">
          <a:off x="771525" y="3308350"/>
          <a:ext cx="54292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2,48 mg P</a:t>
          </a:r>
        </a:p>
      </cdr:txBody>
    </cdr:sp>
  </cdr:relSizeAnchor>
  <cdr:relSizeAnchor xmlns:cdr="http://schemas.openxmlformats.org/drawingml/2006/chartDrawing">
    <cdr:from>
      <cdr:x>0.11359</cdr:x>
      <cdr:y>0.3955</cdr:y>
    </cdr:from>
    <cdr:to>
      <cdr:x>0.20666</cdr:x>
      <cdr:y>0.46495</cdr:y>
    </cdr:to>
    <cdr:sp macro="" textlink="">
      <cdr:nvSpPr>
        <cdr:cNvPr id="4" name="Textfeld 3">
          <a:extLst xmlns:a="http://schemas.openxmlformats.org/drawingml/2006/main">
            <a:ext uri="{FF2B5EF4-FFF2-40B4-BE49-F238E27FC236}">
              <a16:creationId xmlns:a16="http://schemas.microsoft.com/office/drawing/2014/main" id="{C43735BD-F79C-4B23-A1F5-580400EE2635}"/>
            </a:ext>
          </a:extLst>
        </cdr:cNvPr>
        <cdr:cNvSpPr txBox="1"/>
      </cdr:nvSpPr>
      <cdr:spPr>
        <a:xfrm xmlns:a="http://schemas.openxmlformats.org/drawingml/2006/main">
          <a:off x="790575" y="1898650"/>
          <a:ext cx="647700" cy="3333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9.3 mg P</a:t>
          </a:r>
        </a:p>
      </cdr:txBody>
    </cdr:sp>
  </cdr:relSizeAnchor>
  <cdr:relSizeAnchor xmlns:cdr="http://schemas.openxmlformats.org/drawingml/2006/chartDrawing">
    <cdr:from>
      <cdr:x>0.21761</cdr:x>
      <cdr:y>0.1336</cdr:y>
    </cdr:from>
    <cdr:to>
      <cdr:x>0.32847</cdr:x>
      <cdr:y>0.17725</cdr:y>
    </cdr:to>
    <cdr:sp macro="" textlink="">
      <cdr:nvSpPr>
        <cdr:cNvPr id="5" name="Textfeld 4">
          <a:extLst xmlns:a="http://schemas.openxmlformats.org/drawingml/2006/main">
            <a:ext uri="{FF2B5EF4-FFF2-40B4-BE49-F238E27FC236}">
              <a16:creationId xmlns:a16="http://schemas.microsoft.com/office/drawing/2014/main" id="{295FE5BC-4E84-4DD1-A2BE-21497CD8C2D5}"/>
            </a:ext>
          </a:extLst>
        </cdr:cNvPr>
        <cdr:cNvSpPr txBox="1"/>
      </cdr:nvSpPr>
      <cdr:spPr>
        <a:xfrm xmlns:a="http://schemas.openxmlformats.org/drawingml/2006/main">
          <a:off x="1514475" y="641350"/>
          <a:ext cx="771525"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6.22 mg P</a:t>
          </a:r>
        </a:p>
      </cdr:txBody>
    </cdr:sp>
  </cdr:relSizeAnchor>
  <cdr:relSizeAnchor xmlns:cdr="http://schemas.openxmlformats.org/drawingml/2006/chartDrawing">
    <cdr:from>
      <cdr:x>0.56387</cdr:x>
      <cdr:y>0.63757</cdr:y>
    </cdr:from>
    <cdr:to>
      <cdr:x>0.66651</cdr:x>
      <cdr:y>0.68717</cdr:y>
    </cdr:to>
    <cdr:sp macro="" textlink="">
      <cdr:nvSpPr>
        <cdr:cNvPr id="6" name="Textfeld 5">
          <a:extLst xmlns:a="http://schemas.openxmlformats.org/drawingml/2006/main">
            <a:ext uri="{FF2B5EF4-FFF2-40B4-BE49-F238E27FC236}">
              <a16:creationId xmlns:a16="http://schemas.microsoft.com/office/drawing/2014/main" id="{F1B188F4-CBD6-41A5-BA81-B6C9FA024BA3}"/>
            </a:ext>
          </a:extLst>
        </cdr:cNvPr>
        <cdr:cNvSpPr txBox="1"/>
      </cdr:nvSpPr>
      <cdr:spPr>
        <a:xfrm xmlns:a="http://schemas.openxmlformats.org/drawingml/2006/main">
          <a:off x="3924300" y="3060700"/>
          <a:ext cx="714375"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9.3 mg </a:t>
          </a:r>
          <a:r>
            <a:rPr lang="de-DE" sz="1100"/>
            <a:t>P</a:t>
          </a:r>
        </a:p>
      </cdr:txBody>
    </cdr:sp>
  </cdr:relSizeAnchor>
  <cdr:relSizeAnchor xmlns:cdr="http://schemas.openxmlformats.org/drawingml/2006/chartDrawing">
    <cdr:from>
      <cdr:x>0.58987</cdr:x>
      <cdr:y>0.79034</cdr:y>
    </cdr:from>
    <cdr:to>
      <cdr:x>0.69662</cdr:x>
      <cdr:y>0.84193</cdr:y>
    </cdr:to>
    <cdr:sp macro="" textlink="">
      <cdr:nvSpPr>
        <cdr:cNvPr id="7" name="Textfeld 6">
          <a:extLst xmlns:a="http://schemas.openxmlformats.org/drawingml/2006/main">
            <a:ext uri="{FF2B5EF4-FFF2-40B4-BE49-F238E27FC236}">
              <a16:creationId xmlns:a16="http://schemas.microsoft.com/office/drawing/2014/main" id="{24AFC83D-7BBD-4B9C-A456-8909950D28DB}"/>
            </a:ext>
          </a:extLst>
        </cdr:cNvPr>
        <cdr:cNvSpPr txBox="1"/>
      </cdr:nvSpPr>
      <cdr:spPr>
        <a:xfrm xmlns:a="http://schemas.openxmlformats.org/drawingml/2006/main">
          <a:off x="4105275" y="3794125"/>
          <a:ext cx="74295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13 m/h</a:t>
          </a:r>
        </a:p>
      </cdr:txBody>
    </cdr:sp>
  </cdr:relSizeAnchor>
  <cdr:relSizeAnchor xmlns:cdr="http://schemas.openxmlformats.org/drawingml/2006/chartDrawing">
    <cdr:from>
      <cdr:x>0.78011</cdr:x>
      <cdr:y>0.64153</cdr:y>
    </cdr:from>
    <cdr:to>
      <cdr:x>0.96214</cdr:x>
      <cdr:y>0.68717</cdr:y>
    </cdr:to>
    <cdr:sp macro="" textlink="">
      <cdr:nvSpPr>
        <cdr:cNvPr id="8" name="Textfeld 7">
          <a:extLst xmlns:a="http://schemas.openxmlformats.org/drawingml/2006/main">
            <a:ext uri="{FF2B5EF4-FFF2-40B4-BE49-F238E27FC236}">
              <a16:creationId xmlns:a16="http://schemas.microsoft.com/office/drawing/2014/main" id="{E310CE23-BBD1-4812-B57B-C9957F3543E9}"/>
            </a:ext>
          </a:extLst>
        </cdr:cNvPr>
        <cdr:cNvSpPr txBox="1"/>
      </cdr:nvSpPr>
      <cdr:spPr>
        <a:xfrm xmlns:a="http://schemas.openxmlformats.org/drawingml/2006/main">
          <a:off x="5429250" y="3079749"/>
          <a:ext cx="126682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70 mg N, 360 mg C</a:t>
          </a:r>
        </a:p>
      </cdr:txBody>
    </cdr:sp>
  </cdr:relSizeAnchor>
</c:userShapes>
</file>

<file path=ppt/drawings/drawing2.xml><?xml version="1.0" encoding="utf-8"?>
<c:userShapes xmlns:c="http://schemas.openxmlformats.org/drawingml/2006/chart">
  <cdr:relSizeAnchor xmlns:cdr="http://schemas.openxmlformats.org/drawingml/2006/chartDrawing">
    <cdr:from>
      <cdr:x>0.24253</cdr:x>
      <cdr:y>0.16265</cdr:y>
    </cdr:from>
    <cdr:to>
      <cdr:x>0.32499</cdr:x>
      <cdr:y>0.26139</cdr:y>
    </cdr:to>
    <cdr:sp macro="" textlink="">
      <cdr:nvSpPr>
        <cdr:cNvPr id="3" name="Textfeld 2"/>
        <cdr:cNvSpPr txBox="1"/>
      </cdr:nvSpPr>
      <cdr:spPr>
        <a:xfrm xmlns:a="http://schemas.openxmlformats.org/drawingml/2006/main">
          <a:off x="2820384" y="533966"/>
          <a:ext cx="958809" cy="3241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0.12387</cdr:x>
      <cdr:y>0.14508</cdr:y>
    </cdr:from>
    <cdr:to>
      <cdr:x>0.21533</cdr:x>
      <cdr:y>0.28354</cdr:y>
    </cdr:to>
    <cdr:sp macro="" textlink="">
      <cdr:nvSpPr>
        <cdr:cNvPr id="4" name="Textfeld 3"/>
        <cdr:cNvSpPr txBox="1"/>
      </cdr:nvSpPr>
      <cdr:spPr>
        <a:xfrm xmlns:a="http://schemas.openxmlformats.org/drawingml/2006/main">
          <a:off x="713108" y="453259"/>
          <a:ext cx="526527" cy="4325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9,33 mg</a:t>
          </a:r>
          <a:r>
            <a:rPr lang="de-DE" sz="1100" baseline="0"/>
            <a:t> P</a:t>
          </a:r>
          <a:endParaRPr lang="de-DE" sz="1100"/>
        </a:p>
      </cdr:txBody>
    </cdr:sp>
  </cdr:relSizeAnchor>
  <cdr:relSizeAnchor xmlns:cdr="http://schemas.openxmlformats.org/drawingml/2006/chartDrawing">
    <cdr:from>
      <cdr:x>0.40375</cdr:x>
      <cdr:y>0.42643</cdr:y>
    </cdr:from>
    <cdr:to>
      <cdr:x>0.52614</cdr:x>
      <cdr:y>0.72561</cdr:y>
    </cdr:to>
    <cdr:sp macro="" textlink="">
      <cdr:nvSpPr>
        <cdr:cNvPr id="5" name="Textfeld 4"/>
        <cdr:cNvSpPr txBox="1"/>
      </cdr:nvSpPr>
      <cdr:spPr>
        <a:xfrm xmlns:a="http://schemas.openxmlformats.org/drawingml/2006/main">
          <a:off x="2324330" y="1332242"/>
          <a:ext cx="704619" cy="9347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3.64 mg N</a:t>
          </a:r>
        </a:p>
        <a:p xmlns:a="http://schemas.openxmlformats.org/drawingml/2006/main">
          <a:r>
            <a:rPr lang="de-DE" sz="1100"/>
            <a:t>16,2</a:t>
          </a:r>
          <a:r>
            <a:rPr lang="de-DE" sz="1100" baseline="0"/>
            <a:t> mg C</a:t>
          </a:r>
          <a:endParaRPr lang="de-DE" sz="1100"/>
        </a:p>
      </cdr:txBody>
    </cdr:sp>
  </cdr:relSizeAnchor>
  <cdr:relSizeAnchor xmlns:cdr="http://schemas.openxmlformats.org/drawingml/2006/chartDrawing">
    <cdr:from>
      <cdr:x>0.35823</cdr:x>
      <cdr:y>0.23057</cdr:y>
    </cdr:from>
    <cdr:to>
      <cdr:x>0.43604</cdr:x>
      <cdr:y>0.39024</cdr:y>
    </cdr:to>
    <cdr:sp macro="" textlink="">
      <cdr:nvSpPr>
        <cdr:cNvPr id="6" name="Textfeld 5"/>
        <cdr:cNvSpPr txBox="1"/>
      </cdr:nvSpPr>
      <cdr:spPr>
        <a:xfrm xmlns:a="http://schemas.openxmlformats.org/drawingml/2006/main">
          <a:off x="2062298" y="720347"/>
          <a:ext cx="447945" cy="4988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9,3 mg P</a:t>
          </a:r>
        </a:p>
      </cdr:txBody>
    </cdr:sp>
  </cdr:relSizeAnchor>
  <cdr:relSizeAnchor xmlns:cdr="http://schemas.openxmlformats.org/drawingml/2006/chartDrawing">
    <cdr:from>
      <cdr:x>0.57344</cdr:x>
      <cdr:y>0.40162</cdr:y>
    </cdr:from>
    <cdr:to>
      <cdr:x>0.6376</cdr:x>
      <cdr:y>0.45965</cdr:y>
    </cdr:to>
    <cdr:sp macro="" textlink="">
      <cdr:nvSpPr>
        <cdr:cNvPr id="7" name="Textfeld 6"/>
        <cdr:cNvSpPr txBox="1"/>
      </cdr:nvSpPr>
      <cdr:spPr>
        <a:xfrm xmlns:a="http://schemas.openxmlformats.org/drawingml/2006/main">
          <a:off x="6668443" y="1318505"/>
          <a:ext cx="746125"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blowern</a:t>
          </a:r>
        </a:p>
      </cdr:txBody>
    </cdr:sp>
  </cdr:relSizeAnchor>
  <cdr:relSizeAnchor xmlns:cdr="http://schemas.openxmlformats.org/drawingml/2006/chartDrawing">
    <cdr:from>
      <cdr:x>0.51082</cdr:x>
      <cdr:y>0.21684</cdr:y>
    </cdr:from>
    <cdr:to>
      <cdr:x>0.61321</cdr:x>
      <cdr:y>0.35175</cdr:y>
    </cdr:to>
    <cdr:sp macro="" textlink="">
      <cdr:nvSpPr>
        <cdr:cNvPr id="8" name="Textfeld 7"/>
        <cdr:cNvSpPr txBox="1"/>
      </cdr:nvSpPr>
      <cdr:spPr>
        <a:xfrm xmlns:a="http://schemas.openxmlformats.org/drawingml/2006/main">
          <a:off x="4871392" y="981849"/>
          <a:ext cx="976435" cy="6108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dirty="0"/>
            <a:t>21.5.Umwälzung ausgeschaltet</a:t>
          </a:r>
        </a:p>
      </cdr:txBody>
    </cdr:sp>
  </cdr:relSizeAnchor>
  <cdr:relSizeAnchor xmlns:cdr="http://schemas.openxmlformats.org/drawingml/2006/chartDrawing">
    <cdr:from>
      <cdr:x>0.80552</cdr:x>
      <cdr:y>0.26712</cdr:y>
    </cdr:from>
    <cdr:to>
      <cdr:x>0.90108</cdr:x>
      <cdr:y>0.45087</cdr:y>
    </cdr:to>
    <cdr:sp macro="" textlink="">
      <cdr:nvSpPr>
        <cdr:cNvPr id="9" name="Textfeld 8"/>
        <cdr:cNvSpPr txBox="1"/>
      </cdr:nvSpPr>
      <cdr:spPr>
        <a:xfrm xmlns:a="http://schemas.openxmlformats.org/drawingml/2006/main">
          <a:off x="9367193" y="826053"/>
          <a:ext cx="1111250" cy="568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4.6. Blowern, Filter spülen</a:t>
          </a:r>
        </a:p>
      </cdr:txBody>
    </cdr:sp>
  </cdr:relSizeAnchor>
  <cdr:relSizeAnchor xmlns:cdr="http://schemas.openxmlformats.org/drawingml/2006/chartDrawing">
    <cdr:from>
      <cdr:x>0.8765</cdr:x>
      <cdr:y>0.07215</cdr:y>
    </cdr:from>
    <cdr:to>
      <cdr:x>0.99254</cdr:x>
      <cdr:y>0.42123</cdr:y>
    </cdr:to>
    <cdr:sp macro="" textlink="">
      <cdr:nvSpPr>
        <cdr:cNvPr id="10" name="Textfeld 9"/>
        <cdr:cNvSpPr txBox="1"/>
      </cdr:nvSpPr>
      <cdr:spPr>
        <a:xfrm xmlns:a="http://schemas.openxmlformats.org/drawingml/2006/main">
          <a:off x="10192693" y="223129"/>
          <a:ext cx="1349375" cy="10795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dirty="0"/>
            <a:t>V ist abgesunken auf 0.7m/h</a:t>
          </a:r>
        </a:p>
        <a:p xmlns:a="http://schemas.openxmlformats.org/drawingml/2006/main">
          <a:r>
            <a:rPr lang="de-DE" sz="1100" dirty="0" err="1"/>
            <a:t>erhöhung</a:t>
          </a:r>
          <a:r>
            <a:rPr lang="de-DE" sz="1100" dirty="0"/>
            <a:t> auf 4</a:t>
          </a:r>
        </a:p>
        <a:p xmlns:a="http://schemas.openxmlformats.org/drawingml/2006/main">
          <a:r>
            <a:rPr lang="de-DE" sz="1100" dirty="0"/>
            <a:t>und </a:t>
          </a:r>
          <a:r>
            <a:rPr lang="de-DE" sz="1100" dirty="0" err="1"/>
            <a:t>aufgedüngt</a:t>
          </a:r>
          <a:r>
            <a:rPr lang="de-DE" sz="1100" dirty="0"/>
            <a:t> </a:t>
          </a:r>
        </a:p>
        <a:p xmlns:a="http://schemas.openxmlformats.org/drawingml/2006/main">
          <a:r>
            <a:rPr lang="de-DE" sz="1100" dirty="0"/>
            <a:t>70 mg N, 360 mg C</a:t>
          </a:r>
        </a:p>
        <a:p xmlns:a="http://schemas.openxmlformats.org/drawingml/2006/main">
          <a:endParaRPr lang="de-DE" sz="1100" dirty="0"/>
        </a:p>
      </cdr:txBody>
    </cdr:sp>
  </cdr:relSizeAnchor>
  <cdr:relSizeAnchor xmlns:cdr="http://schemas.openxmlformats.org/drawingml/2006/chartDrawing">
    <cdr:from>
      <cdr:x>0.51549</cdr:x>
      <cdr:y>0.19611</cdr:y>
    </cdr:from>
    <cdr:to>
      <cdr:x>0.51977</cdr:x>
      <cdr:y>0.80759</cdr:y>
    </cdr:to>
    <cdr:sp macro="" textlink="">
      <cdr:nvSpPr>
        <cdr:cNvPr id="11" name="Textfeld 10">
          <a:extLst xmlns:a="http://schemas.openxmlformats.org/drawingml/2006/main">
            <a:ext uri="{FF2B5EF4-FFF2-40B4-BE49-F238E27FC236}">
              <a16:creationId xmlns:a16="http://schemas.microsoft.com/office/drawing/2014/main" id="{1CE60CCA-E8CD-4652-942C-290F1E4161C9}"/>
            </a:ext>
          </a:extLst>
        </cdr:cNvPr>
        <cdr:cNvSpPr txBox="1"/>
      </cdr:nvSpPr>
      <cdr:spPr>
        <a:xfrm xmlns:a="http://schemas.openxmlformats.org/drawingml/2006/main" flipH="1">
          <a:off x="5503532" y="885910"/>
          <a:ext cx="45719" cy="2762250"/>
        </a:xfrm>
        <a:prstGeom xmlns:a="http://schemas.openxmlformats.org/drawingml/2006/main" prst="rect">
          <a:avLst/>
        </a:prstGeom>
        <a:solidFill xmlns:a="http://schemas.openxmlformats.org/drawingml/2006/main">
          <a:schemeClr val="tx2"/>
        </a:solidFill>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0.03031</cdr:x>
      <cdr:y>0.46215</cdr:y>
    </cdr:from>
    <cdr:to>
      <cdr:x>0.12177</cdr:x>
      <cdr:y>0.60061</cdr:y>
    </cdr:to>
    <cdr:sp macro="" textlink="">
      <cdr:nvSpPr>
        <cdr:cNvPr id="12" name="Textfeld 11"/>
        <cdr:cNvSpPr txBox="1"/>
      </cdr:nvSpPr>
      <cdr:spPr>
        <a:xfrm xmlns:a="http://schemas.openxmlformats.org/drawingml/2006/main">
          <a:off x="188244" y="1443859"/>
          <a:ext cx="567994" cy="4325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2.5 mg</a:t>
          </a:r>
          <a:r>
            <a:rPr lang="de-DE" sz="1100" baseline="0"/>
            <a:t> P</a:t>
          </a:r>
          <a:endParaRPr lang="de-DE" sz="1100"/>
        </a:p>
      </cdr:txBody>
    </cdr:sp>
  </cdr:relSizeAnchor>
</c:userShapes>
</file>

<file path=ppt/drawings/drawing3.xml><?xml version="1.0" encoding="utf-8"?>
<c:userShapes xmlns:c="http://schemas.openxmlformats.org/drawingml/2006/chart">
  <cdr:relSizeAnchor xmlns:cdr="http://schemas.openxmlformats.org/drawingml/2006/chartDrawing">
    <cdr:from>
      <cdr:x>0.10595</cdr:x>
      <cdr:y>0.53226</cdr:y>
    </cdr:from>
    <cdr:to>
      <cdr:x>0.2658</cdr:x>
      <cdr:y>0.73656</cdr:y>
    </cdr:to>
    <cdr:sp macro="" textlink="">
      <cdr:nvSpPr>
        <cdr:cNvPr id="2" name="Textfeld 1">
          <a:extLst xmlns:a="http://schemas.openxmlformats.org/drawingml/2006/main">
            <a:ext uri="{FF2B5EF4-FFF2-40B4-BE49-F238E27FC236}">
              <a16:creationId xmlns:a16="http://schemas.microsoft.com/office/drawing/2014/main" id="{40E4E8CD-D344-458D-870B-C49E67F79940}"/>
            </a:ext>
          </a:extLst>
        </cdr:cNvPr>
        <cdr:cNvSpPr txBox="1"/>
      </cdr:nvSpPr>
      <cdr:spPr>
        <a:xfrm xmlns:a="http://schemas.openxmlformats.org/drawingml/2006/main">
          <a:off x="542925" y="1885950"/>
          <a:ext cx="819150" cy="723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2,48 mg P, 18,56mg N, 96 mg C </a:t>
          </a:r>
        </a:p>
      </cdr:txBody>
    </cdr:sp>
  </cdr:relSizeAnchor>
  <cdr:relSizeAnchor xmlns:cdr="http://schemas.openxmlformats.org/drawingml/2006/chartDrawing">
    <cdr:from>
      <cdr:x>0.32156</cdr:x>
      <cdr:y>0.54839</cdr:y>
    </cdr:from>
    <cdr:to>
      <cdr:x>0.42751</cdr:x>
      <cdr:y>0.68817</cdr:y>
    </cdr:to>
    <cdr:sp macro="" textlink="">
      <cdr:nvSpPr>
        <cdr:cNvPr id="3" name="Textfeld 2">
          <a:extLst xmlns:a="http://schemas.openxmlformats.org/drawingml/2006/main">
            <a:ext uri="{FF2B5EF4-FFF2-40B4-BE49-F238E27FC236}">
              <a16:creationId xmlns:a16="http://schemas.microsoft.com/office/drawing/2014/main" id="{EF64F925-BA5C-415B-BB01-74726E57A4BD}"/>
            </a:ext>
          </a:extLst>
        </cdr:cNvPr>
        <cdr:cNvSpPr txBox="1"/>
      </cdr:nvSpPr>
      <cdr:spPr>
        <a:xfrm xmlns:a="http://schemas.openxmlformats.org/drawingml/2006/main">
          <a:off x="1647825" y="1943100"/>
          <a:ext cx="542925"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2,48 mg P</a:t>
          </a:r>
        </a:p>
      </cdr:txBody>
    </cdr:sp>
  </cdr:relSizeAnchor>
  <cdr:relSizeAnchor xmlns:cdr="http://schemas.openxmlformats.org/drawingml/2006/chartDrawing">
    <cdr:from>
      <cdr:x>0.41636</cdr:x>
      <cdr:y>0.30914</cdr:y>
    </cdr:from>
    <cdr:to>
      <cdr:x>0.53717</cdr:x>
      <cdr:y>0.37903</cdr:y>
    </cdr:to>
    <cdr:sp macro="" textlink="">
      <cdr:nvSpPr>
        <cdr:cNvPr id="4" name="Textfeld 3">
          <a:extLst xmlns:a="http://schemas.openxmlformats.org/drawingml/2006/main">
            <a:ext uri="{FF2B5EF4-FFF2-40B4-BE49-F238E27FC236}">
              <a16:creationId xmlns:a16="http://schemas.microsoft.com/office/drawing/2014/main" id="{D6AAC024-84E2-49C0-AB7E-07E1FF271A69}"/>
            </a:ext>
          </a:extLst>
        </cdr:cNvPr>
        <cdr:cNvSpPr txBox="1"/>
      </cdr:nvSpPr>
      <cdr:spPr>
        <a:xfrm xmlns:a="http://schemas.openxmlformats.org/drawingml/2006/main">
          <a:off x="2133600" y="1095375"/>
          <a:ext cx="61912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9.3 mg P</a:t>
          </a:r>
        </a:p>
      </cdr:txBody>
    </cdr:sp>
  </cdr:relSizeAnchor>
</c:userShapes>
</file>

<file path=ppt/drawings/drawing4.xml><?xml version="1.0" encoding="utf-8"?>
<c:userShapes xmlns:c="http://schemas.openxmlformats.org/drawingml/2006/chart">
  <cdr:relSizeAnchor xmlns:cdr="http://schemas.openxmlformats.org/drawingml/2006/chartDrawing">
    <cdr:from>
      <cdr:x>0.02755</cdr:x>
      <cdr:y>0.01595</cdr:y>
    </cdr:from>
    <cdr:to>
      <cdr:x>0.25987</cdr:x>
      <cdr:y>0.18282</cdr:y>
    </cdr:to>
    <cdr:sp macro="" textlink="">
      <cdr:nvSpPr>
        <cdr:cNvPr id="3" name="Textfeld 2">
          <a:extLst xmlns:a="http://schemas.openxmlformats.org/drawingml/2006/main">
            <a:ext uri="{FF2B5EF4-FFF2-40B4-BE49-F238E27FC236}">
              <a16:creationId xmlns:a16="http://schemas.microsoft.com/office/drawing/2014/main" id="{B8B75085-2AB0-45F0-9804-D96DF71C97D7}"/>
            </a:ext>
          </a:extLst>
        </cdr:cNvPr>
        <cdr:cNvSpPr txBox="1"/>
      </cdr:nvSpPr>
      <cdr:spPr>
        <a:xfrm xmlns:a="http://schemas.openxmlformats.org/drawingml/2006/main">
          <a:off x="250055" y="61913"/>
          <a:ext cx="2108874" cy="647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Anfangsdüngung:</a:t>
          </a:r>
        </a:p>
        <a:p xmlns:a="http://schemas.openxmlformats.org/drawingml/2006/main">
          <a:r>
            <a:rPr lang="de-DE" sz="1000"/>
            <a:t>2.4 mg P, 38.4mgN, 240 mgC</a:t>
          </a:r>
        </a:p>
        <a:p xmlns:a="http://schemas.openxmlformats.org/drawingml/2006/main">
          <a:r>
            <a:rPr lang="de-DE" sz="1000"/>
            <a:t>1 ml Milch, 1 ml Apfelsaft</a:t>
          </a:r>
        </a:p>
      </cdr:txBody>
    </cdr:sp>
  </cdr:relSizeAnchor>
  <cdr:relSizeAnchor xmlns:cdr="http://schemas.openxmlformats.org/drawingml/2006/chartDrawing">
    <cdr:from>
      <cdr:x>0.36364</cdr:x>
      <cdr:y>0.07975</cdr:y>
    </cdr:from>
    <cdr:to>
      <cdr:x>0.53157</cdr:x>
      <cdr:y>0.1362</cdr:y>
    </cdr:to>
    <cdr:sp macro="" textlink="">
      <cdr:nvSpPr>
        <cdr:cNvPr id="4" name="Textfeld 3">
          <a:extLst xmlns:a="http://schemas.openxmlformats.org/drawingml/2006/main">
            <a:ext uri="{FF2B5EF4-FFF2-40B4-BE49-F238E27FC236}">
              <a16:creationId xmlns:a16="http://schemas.microsoft.com/office/drawing/2014/main" id="{70229B2E-BACB-43BB-A0C3-6F05EEC2866E}"/>
            </a:ext>
          </a:extLst>
        </cdr:cNvPr>
        <cdr:cNvSpPr txBox="1"/>
      </cdr:nvSpPr>
      <cdr:spPr>
        <a:xfrm xmlns:a="http://schemas.openxmlformats.org/drawingml/2006/main">
          <a:off x="2743200" y="309563"/>
          <a:ext cx="126682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Messungen als PO4</a:t>
          </a:r>
        </a:p>
      </cdr:txBody>
    </cdr:sp>
  </cdr:relSizeAnchor>
  <cdr:relSizeAnchor xmlns:cdr="http://schemas.openxmlformats.org/drawingml/2006/chartDrawing">
    <cdr:from>
      <cdr:x>0.1028</cdr:x>
      <cdr:y>0.18037</cdr:y>
    </cdr:from>
    <cdr:to>
      <cdr:x>0.25305</cdr:x>
      <cdr:y>0.29816</cdr:y>
    </cdr:to>
    <cdr:sp macro="" textlink="">
      <cdr:nvSpPr>
        <cdr:cNvPr id="5" name="Textfeld 4">
          <a:extLst xmlns:a="http://schemas.openxmlformats.org/drawingml/2006/main">
            <a:ext uri="{FF2B5EF4-FFF2-40B4-BE49-F238E27FC236}">
              <a16:creationId xmlns:a16="http://schemas.microsoft.com/office/drawing/2014/main" id="{88960425-BF79-4FFF-8A32-3972D035E148}"/>
            </a:ext>
          </a:extLst>
        </cdr:cNvPr>
        <cdr:cNvSpPr txBox="1"/>
      </cdr:nvSpPr>
      <cdr:spPr>
        <a:xfrm xmlns:a="http://schemas.openxmlformats.org/drawingml/2006/main">
          <a:off x="986996" y="700088"/>
          <a:ext cx="1442605"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9.3 mg P, 19 mg N, 96 mg C</a:t>
          </a:r>
        </a:p>
      </cdr:txBody>
    </cdr:sp>
  </cdr:relSizeAnchor>
  <cdr:relSizeAnchor xmlns:cdr="http://schemas.openxmlformats.org/drawingml/2006/chartDrawing">
    <cdr:from>
      <cdr:x>0.33141</cdr:x>
      <cdr:y>0.24172</cdr:y>
    </cdr:from>
    <cdr:to>
      <cdr:x>0.43215</cdr:x>
      <cdr:y>0.4454</cdr:y>
    </cdr:to>
    <cdr:sp macro="" textlink="">
      <cdr:nvSpPr>
        <cdr:cNvPr id="6" name="Textfeld 5">
          <a:extLst xmlns:a="http://schemas.openxmlformats.org/drawingml/2006/main">
            <a:ext uri="{FF2B5EF4-FFF2-40B4-BE49-F238E27FC236}">
              <a16:creationId xmlns:a16="http://schemas.microsoft.com/office/drawing/2014/main" id="{C37A7AC9-7291-489B-B0BA-0D839D1D9B3E}"/>
            </a:ext>
          </a:extLst>
        </cdr:cNvPr>
        <cdr:cNvSpPr txBox="1"/>
      </cdr:nvSpPr>
      <cdr:spPr>
        <a:xfrm xmlns:a="http://schemas.openxmlformats.org/drawingml/2006/main">
          <a:off x="3181970" y="938213"/>
          <a:ext cx="967172" cy="7905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000"/>
            <a:t>9.3 mg P, 70 mg N, 360 mg C</a:t>
          </a:r>
        </a:p>
      </cdr:txBody>
    </cdr:sp>
  </cdr:relSizeAnchor>
  <cdr:relSizeAnchor xmlns:cdr="http://schemas.openxmlformats.org/drawingml/2006/chartDrawing">
    <cdr:from>
      <cdr:x>0.26758</cdr:x>
      <cdr:y>0.55828</cdr:y>
    </cdr:from>
    <cdr:to>
      <cdr:x>0.35467</cdr:x>
      <cdr:y>0.67117</cdr:y>
    </cdr:to>
    <cdr:sp macro="" textlink="">
      <cdr:nvSpPr>
        <cdr:cNvPr id="7" name="Textfeld 6">
          <a:extLst xmlns:a="http://schemas.openxmlformats.org/drawingml/2006/main">
            <a:ext uri="{FF2B5EF4-FFF2-40B4-BE49-F238E27FC236}">
              <a16:creationId xmlns:a16="http://schemas.microsoft.com/office/drawing/2014/main" id="{E84A570E-14EF-4FBE-80A3-C348EBC549D9}"/>
            </a:ext>
          </a:extLst>
        </cdr:cNvPr>
        <cdr:cNvSpPr txBox="1"/>
      </cdr:nvSpPr>
      <cdr:spPr>
        <a:xfrm xmlns:a="http://schemas.openxmlformats.org/drawingml/2006/main">
          <a:off x="2428875" y="2166938"/>
          <a:ext cx="790575" cy="4381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0.17188</cdr:x>
      <cdr:y>0.52638</cdr:y>
    </cdr:from>
    <cdr:to>
      <cdr:x>0.25897</cdr:x>
      <cdr:y>0.71043</cdr:y>
    </cdr:to>
    <cdr:sp macro="" textlink="">
      <cdr:nvSpPr>
        <cdr:cNvPr id="8" name="Textfeld 7">
          <a:extLst xmlns:a="http://schemas.openxmlformats.org/drawingml/2006/main">
            <a:ext uri="{FF2B5EF4-FFF2-40B4-BE49-F238E27FC236}">
              <a16:creationId xmlns:a16="http://schemas.microsoft.com/office/drawing/2014/main" id="{16DB0C64-550B-4571-B4CC-8F4DE320BA11}"/>
            </a:ext>
          </a:extLst>
        </cdr:cNvPr>
        <cdr:cNvSpPr txBox="1"/>
      </cdr:nvSpPr>
      <cdr:spPr>
        <a:xfrm xmlns:a="http://schemas.openxmlformats.org/drawingml/2006/main">
          <a:off x="1650264" y="2043113"/>
          <a:ext cx="836201" cy="7143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0.646mg KNO3, 1.2mg C6H12O6</a:t>
          </a:r>
        </a:p>
      </cdr:txBody>
    </cdr:sp>
  </cdr:relSizeAnchor>
  <cdr:relSizeAnchor xmlns:cdr="http://schemas.openxmlformats.org/drawingml/2006/chartDrawing">
    <cdr:from>
      <cdr:x>0.41813</cdr:x>
      <cdr:y>0.53865</cdr:y>
    </cdr:from>
    <cdr:to>
      <cdr:x>0.49787</cdr:x>
      <cdr:y>0.64417</cdr:y>
    </cdr:to>
    <cdr:sp macro="" textlink="">
      <cdr:nvSpPr>
        <cdr:cNvPr id="9" name="Textfeld 8">
          <a:extLst xmlns:a="http://schemas.openxmlformats.org/drawingml/2006/main">
            <a:ext uri="{FF2B5EF4-FFF2-40B4-BE49-F238E27FC236}">
              <a16:creationId xmlns:a16="http://schemas.microsoft.com/office/drawing/2014/main" id="{73BCF967-EBDF-49DF-BCF3-FB0BB23AC25E}"/>
            </a:ext>
          </a:extLst>
        </cdr:cNvPr>
        <cdr:cNvSpPr txBox="1"/>
      </cdr:nvSpPr>
      <cdr:spPr>
        <a:xfrm xmlns:a="http://schemas.openxmlformats.org/drawingml/2006/main">
          <a:off x="4014503" y="2090738"/>
          <a:ext cx="765678" cy="4095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60 sec blowern</a:t>
          </a:r>
        </a:p>
      </cdr:txBody>
    </cdr:sp>
  </cdr:relSizeAnchor>
  <cdr:relSizeAnchor xmlns:cdr="http://schemas.openxmlformats.org/drawingml/2006/chartDrawing">
    <cdr:from>
      <cdr:x>0.60441</cdr:x>
      <cdr:y>0.59264</cdr:y>
    </cdr:from>
    <cdr:to>
      <cdr:x>0.6999</cdr:x>
      <cdr:y>0.70307</cdr:y>
    </cdr:to>
    <cdr:sp macro="" textlink="">
      <cdr:nvSpPr>
        <cdr:cNvPr id="10" name="Textfeld 9">
          <a:extLst xmlns:a="http://schemas.openxmlformats.org/drawingml/2006/main">
            <a:ext uri="{FF2B5EF4-FFF2-40B4-BE49-F238E27FC236}">
              <a16:creationId xmlns:a16="http://schemas.microsoft.com/office/drawing/2014/main" id="{13A5E418-3F57-4F85-B3C5-9EC45F08F1C4}"/>
            </a:ext>
          </a:extLst>
        </cdr:cNvPr>
        <cdr:cNvSpPr txBox="1"/>
      </cdr:nvSpPr>
      <cdr:spPr>
        <a:xfrm xmlns:a="http://schemas.openxmlformats.org/drawingml/2006/main">
          <a:off x="5486400" y="2300287"/>
          <a:ext cx="866775" cy="4286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140 mg N, 720 mg C</a:t>
          </a:r>
        </a:p>
      </cdr:txBody>
    </cdr:sp>
  </cdr:relSizeAnchor>
  <cdr:relSizeAnchor xmlns:cdr="http://schemas.openxmlformats.org/drawingml/2006/chartDrawing">
    <cdr:from>
      <cdr:x>0.81052</cdr:x>
      <cdr:y>0.14356</cdr:y>
    </cdr:from>
    <cdr:to>
      <cdr:x>0.97222</cdr:x>
      <cdr:y>0.27853</cdr:y>
    </cdr:to>
    <cdr:sp macro="" textlink="">
      <cdr:nvSpPr>
        <cdr:cNvPr id="11" name="Textfeld 10">
          <a:extLst xmlns:a="http://schemas.openxmlformats.org/drawingml/2006/main">
            <a:ext uri="{FF2B5EF4-FFF2-40B4-BE49-F238E27FC236}">
              <a16:creationId xmlns:a16="http://schemas.microsoft.com/office/drawing/2014/main" id="{94150790-4AAE-4563-BC2D-4C197C730545}"/>
            </a:ext>
          </a:extLst>
        </cdr:cNvPr>
        <cdr:cNvSpPr txBox="1"/>
      </cdr:nvSpPr>
      <cdr:spPr>
        <a:xfrm xmlns:a="http://schemas.openxmlformats.org/drawingml/2006/main">
          <a:off x="7781925" y="557213"/>
          <a:ext cx="1552575" cy="5238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000"/>
            <a:t>Total P : 21 mg</a:t>
          </a:r>
        </a:p>
      </cdr:txBody>
    </cdr:sp>
  </cdr:relSizeAnchor>
</c:userShapes>
</file>

<file path=ppt/drawings/drawing5.xml><?xml version="1.0" encoding="utf-8"?>
<c:userShapes xmlns:c="http://schemas.openxmlformats.org/drawingml/2006/chart">
  <cdr:relSizeAnchor xmlns:cdr="http://schemas.openxmlformats.org/drawingml/2006/chartDrawing">
    <cdr:from>
      <cdr:x>0.32396</cdr:x>
      <cdr:y>0.11806</cdr:y>
    </cdr:from>
    <cdr:to>
      <cdr:x>0.86563</cdr:x>
      <cdr:y>0.16319</cdr:y>
    </cdr:to>
    <cdr:sp macro="" textlink="">
      <cdr:nvSpPr>
        <cdr:cNvPr id="2" name="Textfeld 1">
          <a:extLst xmlns:a="http://schemas.openxmlformats.org/drawingml/2006/main">
            <a:ext uri="{FF2B5EF4-FFF2-40B4-BE49-F238E27FC236}">
              <a16:creationId xmlns:a16="http://schemas.microsoft.com/office/drawing/2014/main" id="{03835BBD-CEA4-41DB-8388-8E82A1949E5C}"/>
            </a:ext>
          </a:extLst>
        </cdr:cNvPr>
        <cdr:cNvSpPr txBox="1"/>
      </cdr:nvSpPr>
      <cdr:spPr>
        <a:xfrm xmlns:a="http://schemas.openxmlformats.org/drawingml/2006/main">
          <a:off x="1481138" y="323850"/>
          <a:ext cx="2476500" cy="1238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0.14214</cdr:x>
      <cdr:y>0.07083</cdr:y>
    </cdr:from>
    <cdr:to>
      <cdr:x>0.96298</cdr:x>
      <cdr:y>0.24118</cdr:y>
    </cdr:to>
    <cdr:sp macro="" textlink="">
      <cdr:nvSpPr>
        <cdr:cNvPr id="10" name="Textfeld 9">
          <a:extLst xmlns:a="http://schemas.openxmlformats.org/drawingml/2006/main">
            <a:ext uri="{FF2B5EF4-FFF2-40B4-BE49-F238E27FC236}">
              <a16:creationId xmlns:a16="http://schemas.microsoft.com/office/drawing/2014/main" id="{8FAE0056-D646-41C1-AF26-A8C3D7E166F5}"/>
            </a:ext>
          </a:extLst>
        </cdr:cNvPr>
        <cdr:cNvSpPr txBox="1"/>
      </cdr:nvSpPr>
      <cdr:spPr>
        <a:xfrm xmlns:a="http://schemas.openxmlformats.org/drawingml/2006/main">
          <a:off x="891556" y="229392"/>
          <a:ext cx="5148442" cy="5516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800" dirty="0"/>
            <a:t>4 </a:t>
          </a:r>
          <a:r>
            <a:rPr lang="de-DE" sz="1800" dirty="0" err="1"/>
            <a:t>lt</a:t>
          </a:r>
          <a:r>
            <a:rPr lang="de-DE" sz="1800" dirty="0"/>
            <a:t> </a:t>
          </a:r>
          <a:r>
            <a:rPr lang="de-DE" sz="1800" dirty="0" err="1"/>
            <a:t>Jurakies</a:t>
          </a:r>
          <a:r>
            <a:rPr lang="de-DE" sz="1800" dirty="0"/>
            <a:t> 4/8 40 </a:t>
          </a:r>
          <a:r>
            <a:rPr lang="de-DE" sz="1800" dirty="0" err="1"/>
            <a:t>lt</a:t>
          </a:r>
          <a:r>
            <a:rPr lang="de-DE" sz="1800" dirty="0"/>
            <a:t> Wasser </a:t>
          </a:r>
          <a:r>
            <a:rPr lang="de-DE" sz="1800" dirty="0" err="1"/>
            <a:t>Druchströmungs</a:t>
          </a:r>
          <a:r>
            <a:rPr lang="de-DE" sz="1800" dirty="0"/>
            <a:t>-V : 4.4m/h Ergibt total 2.48 mg P, 70 mg N, 360 mg </a:t>
          </a:r>
          <a:r>
            <a:rPr lang="de-DE" sz="1600" dirty="0"/>
            <a:t>C</a:t>
          </a:r>
        </a:p>
      </cdr:txBody>
    </cdr:sp>
  </cdr:relSizeAnchor>
  <cdr:relSizeAnchor xmlns:cdr="http://schemas.openxmlformats.org/drawingml/2006/chartDrawing">
    <cdr:from>
      <cdr:x>0.29005</cdr:x>
      <cdr:y>0.24412</cdr:y>
    </cdr:from>
    <cdr:to>
      <cdr:x>0.32498</cdr:x>
      <cdr:y>0.85735</cdr:y>
    </cdr:to>
    <cdr:sp macro="" textlink="">
      <cdr:nvSpPr>
        <cdr:cNvPr id="11" name="Textfeld 10">
          <a:extLst xmlns:a="http://schemas.openxmlformats.org/drawingml/2006/main">
            <a:ext uri="{FF2B5EF4-FFF2-40B4-BE49-F238E27FC236}">
              <a16:creationId xmlns:a16="http://schemas.microsoft.com/office/drawing/2014/main" id="{18496D94-E323-435A-A850-FDAD6DB9EDE8}"/>
            </a:ext>
          </a:extLst>
        </cdr:cNvPr>
        <cdr:cNvSpPr txBox="1"/>
      </cdr:nvSpPr>
      <cdr:spPr>
        <a:xfrm xmlns:a="http://schemas.openxmlformats.org/drawingml/2006/main" rot="16200000">
          <a:off x="935834" y="1674018"/>
          <a:ext cx="1985962"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dirty="0"/>
            <a:t>Zugabe von </a:t>
          </a:r>
          <a:r>
            <a:rPr lang="de-DE" sz="1400" dirty="0"/>
            <a:t>2.48</a:t>
          </a:r>
          <a:r>
            <a:rPr lang="de-DE" sz="1100" dirty="0"/>
            <a:t> mg P, 70 mg N, 360 mg C</a:t>
          </a:r>
        </a:p>
      </cdr:txBody>
    </cdr:sp>
  </cdr:relSizeAnchor>
  <cdr:relSizeAnchor xmlns:cdr="http://schemas.openxmlformats.org/drawingml/2006/chartDrawing">
    <cdr:from>
      <cdr:x>0.49886</cdr:x>
      <cdr:y>0.05882</cdr:y>
    </cdr:from>
    <cdr:to>
      <cdr:x>0.53986</cdr:x>
      <cdr:y>0.86176</cdr:y>
    </cdr:to>
    <cdr:sp macro="" textlink="">
      <cdr:nvSpPr>
        <cdr:cNvPr id="12" name="Textfeld 11">
          <a:extLst xmlns:a="http://schemas.openxmlformats.org/drawingml/2006/main">
            <a:ext uri="{FF2B5EF4-FFF2-40B4-BE49-F238E27FC236}">
              <a16:creationId xmlns:a16="http://schemas.microsoft.com/office/drawing/2014/main" id="{82BC2237-733E-45CC-B938-705407BA8751}"/>
            </a:ext>
          </a:extLst>
        </cdr:cNvPr>
        <cdr:cNvSpPr txBox="1"/>
      </cdr:nvSpPr>
      <cdr:spPr>
        <a:xfrm xmlns:a="http://schemas.openxmlformats.org/drawingml/2006/main" rot="16200000">
          <a:off x="1957389" y="1362075"/>
          <a:ext cx="2600325"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dirty="0"/>
            <a:t>2.48 mg P, </a:t>
          </a:r>
          <a:r>
            <a:rPr lang="de-DE" sz="1400" dirty="0"/>
            <a:t>70</a:t>
          </a:r>
          <a:r>
            <a:rPr lang="de-DE" sz="1100" dirty="0"/>
            <a:t> mg N, 360 mg C</a:t>
          </a:r>
        </a:p>
      </cdr:txBody>
    </cdr:sp>
  </cdr:relSizeAnchor>
  <cdr:relSizeAnchor xmlns:cdr="http://schemas.openxmlformats.org/drawingml/2006/chartDrawing">
    <cdr:from>
      <cdr:x>0.80258</cdr:x>
      <cdr:y>0.17353</cdr:y>
    </cdr:from>
    <cdr:to>
      <cdr:x>0.84966</cdr:x>
      <cdr:y>0.72941</cdr:y>
    </cdr:to>
    <cdr:sp macro="" textlink="">
      <cdr:nvSpPr>
        <cdr:cNvPr id="13" name="Textfeld 12">
          <a:extLst xmlns:a="http://schemas.openxmlformats.org/drawingml/2006/main">
            <a:ext uri="{FF2B5EF4-FFF2-40B4-BE49-F238E27FC236}">
              <a16:creationId xmlns:a16="http://schemas.microsoft.com/office/drawing/2014/main" id="{2D7B04EC-E9D5-4E69-B00B-478273AA1A11}"/>
            </a:ext>
          </a:extLst>
        </cdr:cNvPr>
        <cdr:cNvSpPr txBox="1"/>
      </cdr:nvSpPr>
      <cdr:spPr>
        <a:xfrm xmlns:a="http://schemas.openxmlformats.org/drawingml/2006/main" rot="16200000">
          <a:off x="4281489" y="1314450"/>
          <a:ext cx="1800225"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dirty="0"/>
            <a:t>70 mg N, 360 mg C</a:t>
          </a:r>
        </a:p>
      </cdr:txBody>
    </cdr:sp>
  </cdr:relSizeAnchor>
</c:userShapes>
</file>

<file path=ppt/drawings/drawing6.xml><?xml version="1.0" encoding="utf-8"?>
<c:userShapes xmlns:c="http://schemas.openxmlformats.org/drawingml/2006/chart">
  <cdr:relSizeAnchor xmlns:cdr="http://schemas.openxmlformats.org/drawingml/2006/chartDrawing">
    <cdr:from>
      <cdr:x>0.22953</cdr:x>
      <cdr:y>0.12086</cdr:y>
    </cdr:from>
    <cdr:to>
      <cdr:x>0.78656</cdr:x>
      <cdr:y>0.16291</cdr:y>
    </cdr:to>
    <cdr:sp macro="" textlink="">
      <cdr:nvSpPr>
        <cdr:cNvPr id="2" name="Textfeld 1">
          <a:extLst xmlns:a="http://schemas.openxmlformats.org/drawingml/2006/main">
            <a:ext uri="{FF2B5EF4-FFF2-40B4-BE49-F238E27FC236}">
              <a16:creationId xmlns:a16="http://schemas.microsoft.com/office/drawing/2014/main" id="{89C509D2-7324-4E1D-8FC5-F3DF507DD574}"/>
            </a:ext>
          </a:extLst>
        </cdr:cNvPr>
        <cdr:cNvSpPr txBox="1"/>
      </cdr:nvSpPr>
      <cdr:spPr>
        <a:xfrm xmlns:a="http://schemas.openxmlformats.org/drawingml/2006/main">
          <a:off x="1047911" y="328532"/>
          <a:ext cx="2543175" cy="114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0.22744</cdr:x>
      <cdr:y>0.11735</cdr:y>
    </cdr:from>
    <cdr:to>
      <cdr:x>0.93052</cdr:x>
      <cdr:y>0.18393</cdr:y>
    </cdr:to>
    <cdr:sp macro="" textlink="">
      <cdr:nvSpPr>
        <cdr:cNvPr id="3" name="Textfeld 2">
          <a:extLst xmlns:a="http://schemas.openxmlformats.org/drawingml/2006/main">
            <a:ext uri="{FF2B5EF4-FFF2-40B4-BE49-F238E27FC236}">
              <a16:creationId xmlns:a16="http://schemas.microsoft.com/office/drawing/2014/main" id="{6E147277-8718-4C8D-B4E4-718AD3A1B2BB}"/>
            </a:ext>
          </a:extLst>
        </cdr:cNvPr>
        <cdr:cNvSpPr txBox="1"/>
      </cdr:nvSpPr>
      <cdr:spPr>
        <a:xfrm xmlns:a="http://schemas.openxmlformats.org/drawingml/2006/main">
          <a:off x="1038385" y="319007"/>
          <a:ext cx="3209925" cy="180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7.5 lt Koi-Krallen   Hel-X /Stoehr)innere Oberfläche ca. 700 m2</a:t>
          </a:r>
        </a:p>
      </cdr:txBody>
    </cdr:sp>
  </cdr:relSizeAnchor>
  <cdr:relSizeAnchor xmlns:cdr="http://schemas.openxmlformats.org/drawingml/2006/chartDrawing">
    <cdr:from>
      <cdr:x>0.25248</cdr:x>
      <cdr:y>0.18393</cdr:y>
    </cdr:from>
    <cdr:to>
      <cdr:x>1</cdr:x>
      <cdr:y>0.25401</cdr:y>
    </cdr:to>
    <cdr:sp macro="" textlink="">
      <cdr:nvSpPr>
        <cdr:cNvPr id="4" name="Textfeld 3">
          <a:extLst xmlns:a="http://schemas.openxmlformats.org/drawingml/2006/main">
            <a:ext uri="{FF2B5EF4-FFF2-40B4-BE49-F238E27FC236}">
              <a16:creationId xmlns:a16="http://schemas.microsoft.com/office/drawing/2014/main" id="{0605EDCD-28AF-4A9E-B28E-970FE90C2829}"/>
            </a:ext>
          </a:extLst>
        </cdr:cNvPr>
        <cdr:cNvSpPr txBox="1"/>
      </cdr:nvSpPr>
      <cdr:spPr>
        <a:xfrm xmlns:a="http://schemas.openxmlformats.org/drawingml/2006/main">
          <a:off x="1152686" y="499982"/>
          <a:ext cx="3412856" cy="1905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0.25039</cdr:x>
      <cdr:y>0.16956</cdr:y>
    </cdr:from>
    <cdr:to>
      <cdr:x>0.9639</cdr:x>
      <cdr:y>0.23123</cdr:y>
    </cdr:to>
    <cdr:sp macro="" textlink="">
      <cdr:nvSpPr>
        <cdr:cNvPr id="5" name="Textfeld 4">
          <a:extLst xmlns:a="http://schemas.openxmlformats.org/drawingml/2006/main">
            <a:ext uri="{FF2B5EF4-FFF2-40B4-BE49-F238E27FC236}">
              <a16:creationId xmlns:a16="http://schemas.microsoft.com/office/drawing/2014/main" id="{426841A8-CCA2-4324-A716-E956B87B11FB}"/>
            </a:ext>
          </a:extLst>
        </cdr:cNvPr>
        <cdr:cNvSpPr txBox="1"/>
      </cdr:nvSpPr>
      <cdr:spPr>
        <a:xfrm xmlns:a="http://schemas.openxmlformats.org/drawingml/2006/main">
          <a:off x="1970013" y="785735"/>
          <a:ext cx="5613745" cy="2857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je 8ml Na3PO4, KNO3, C6H12O6 auf 40 lt Wasser</a:t>
          </a:r>
        </a:p>
      </cdr:txBody>
    </cdr:sp>
  </cdr:relSizeAnchor>
  <cdr:relSizeAnchor xmlns:cdr="http://schemas.openxmlformats.org/drawingml/2006/chartDrawing">
    <cdr:from>
      <cdr:x>0.38984</cdr:x>
      <cdr:y>0.24562</cdr:y>
    </cdr:from>
    <cdr:to>
      <cdr:x>0.45522</cdr:x>
      <cdr:y>0.68756</cdr:y>
    </cdr:to>
    <cdr:sp macro="" textlink="">
      <cdr:nvSpPr>
        <cdr:cNvPr id="6" name="Textfeld 5">
          <a:extLst xmlns:a="http://schemas.openxmlformats.org/drawingml/2006/main">
            <a:ext uri="{FF2B5EF4-FFF2-40B4-BE49-F238E27FC236}">
              <a16:creationId xmlns:a16="http://schemas.microsoft.com/office/drawing/2014/main" id="{1E685DEF-9778-49F4-B41A-FFED011A5DFF}"/>
            </a:ext>
          </a:extLst>
        </cdr:cNvPr>
        <cdr:cNvSpPr txBox="1"/>
      </cdr:nvSpPr>
      <cdr:spPr>
        <a:xfrm xmlns:a="http://schemas.openxmlformats.org/drawingml/2006/main" rot="16200000">
          <a:off x="2300450" y="1904920"/>
          <a:ext cx="2047875" cy="514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Zugabe von je 8 ml KNO3 und C6H12O6</a:t>
          </a:r>
        </a:p>
      </cdr:txBody>
    </cdr:sp>
  </cdr:relSizeAnchor>
  <cdr:relSizeAnchor xmlns:cdr="http://schemas.openxmlformats.org/drawingml/2006/chartDrawing">
    <cdr:from>
      <cdr:x>0.60655</cdr:x>
      <cdr:y>0.06372</cdr:y>
    </cdr:from>
    <cdr:to>
      <cdr:x>0.6356</cdr:x>
      <cdr:y>0.704</cdr:y>
    </cdr:to>
    <cdr:sp macro="" textlink="">
      <cdr:nvSpPr>
        <cdr:cNvPr id="8" name="Textfeld 7">
          <a:extLst xmlns:a="http://schemas.openxmlformats.org/drawingml/2006/main">
            <a:ext uri="{FF2B5EF4-FFF2-40B4-BE49-F238E27FC236}">
              <a16:creationId xmlns:a16="http://schemas.microsoft.com/office/drawing/2014/main" id="{A9754379-C87B-4F7B-9774-59600AEC2187}"/>
            </a:ext>
          </a:extLst>
        </cdr:cNvPr>
        <cdr:cNvSpPr txBox="1"/>
      </cdr:nvSpPr>
      <cdr:spPr>
        <a:xfrm xmlns:a="http://schemas.openxmlformats.org/drawingml/2006/main" rot="16200000">
          <a:off x="3403008" y="1664455"/>
          <a:ext cx="2966959"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2.48 mg P, 70 mg N, 360 mg C</a:t>
          </a:r>
        </a:p>
      </cdr:txBody>
    </cdr:sp>
  </cdr:relSizeAnchor>
  <cdr:relSizeAnchor xmlns:cdr="http://schemas.openxmlformats.org/drawingml/2006/chartDrawing">
    <cdr:from>
      <cdr:x>0.90133</cdr:x>
      <cdr:y>0.15416</cdr:y>
    </cdr:from>
    <cdr:to>
      <cdr:x>0.93039</cdr:x>
      <cdr:y>0.46042</cdr:y>
    </cdr:to>
    <cdr:sp macro="" textlink="">
      <cdr:nvSpPr>
        <cdr:cNvPr id="9" name="Textfeld 8">
          <a:extLst xmlns:a="http://schemas.openxmlformats.org/drawingml/2006/main">
            <a:ext uri="{FF2B5EF4-FFF2-40B4-BE49-F238E27FC236}">
              <a16:creationId xmlns:a16="http://schemas.microsoft.com/office/drawing/2014/main" id="{24116403-5FA5-45ED-976C-530CF72EA47B}"/>
            </a:ext>
          </a:extLst>
        </cdr:cNvPr>
        <cdr:cNvSpPr txBox="1"/>
      </cdr:nvSpPr>
      <cdr:spPr>
        <a:xfrm xmlns:a="http://schemas.openxmlformats.org/drawingml/2006/main" rot="16200000">
          <a:off x="6496252" y="1309648"/>
          <a:ext cx="1419146"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a:t>70 mg N, 360 mg C</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p:cNvSpPr>
            <a:spLocks noGrp="1"/>
          </p:cNvSpPr>
          <p:nvPr>
            <p:ph type="dt" sz="half" idx="10"/>
          </p:nvPr>
        </p:nvSpPr>
        <p:spPr/>
        <p:txBody>
          <a:bodyPr/>
          <a:lstStyle/>
          <a:p>
            <a:fld id="{083F7EF0-7B7C-674E-ACDF-7BA37D260A53}" type="datetimeFigureOut">
              <a:rPr lang="de-DE" smtClean="0"/>
              <a:t>06.12.2017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2E54CDB-1CCB-FD4E-AD51-73C94A62FDE5}" type="slidenum">
              <a:rPr lang="de-DE" smtClean="0"/>
              <a:t>‹Nr.›</a:t>
            </a:fld>
            <a:endParaRPr lang="de-DE"/>
          </a:p>
        </p:txBody>
      </p:sp>
    </p:spTree>
    <p:extLst>
      <p:ext uri="{BB962C8B-B14F-4D97-AF65-F5344CB8AC3E}">
        <p14:creationId xmlns:p14="http://schemas.microsoft.com/office/powerpoint/2010/main" val="30685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83F7EF0-7B7C-674E-ACDF-7BA37D260A53}" type="datetimeFigureOut">
              <a:rPr lang="de-DE" smtClean="0"/>
              <a:t>06.12.2017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2E54CDB-1CCB-FD4E-AD51-73C94A62FDE5}" type="slidenum">
              <a:rPr lang="de-DE" smtClean="0"/>
              <a:t>‹Nr.›</a:t>
            </a:fld>
            <a:endParaRPr lang="de-DE"/>
          </a:p>
        </p:txBody>
      </p:sp>
    </p:spTree>
    <p:extLst>
      <p:ext uri="{BB962C8B-B14F-4D97-AF65-F5344CB8AC3E}">
        <p14:creationId xmlns:p14="http://schemas.microsoft.com/office/powerpoint/2010/main" val="604564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83F7EF0-7B7C-674E-ACDF-7BA37D260A53}" type="datetimeFigureOut">
              <a:rPr lang="de-DE" smtClean="0"/>
              <a:t>06.12.2017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2E54CDB-1CCB-FD4E-AD51-73C94A62FDE5}" type="slidenum">
              <a:rPr lang="de-DE" smtClean="0"/>
              <a:t>‹Nr.›</a:t>
            </a:fld>
            <a:endParaRPr lang="de-DE"/>
          </a:p>
        </p:txBody>
      </p:sp>
    </p:spTree>
    <p:extLst>
      <p:ext uri="{BB962C8B-B14F-4D97-AF65-F5344CB8AC3E}">
        <p14:creationId xmlns:p14="http://schemas.microsoft.com/office/powerpoint/2010/main" val="1170720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83F7EF0-7B7C-674E-ACDF-7BA37D260A53}" type="datetimeFigureOut">
              <a:rPr lang="de-DE" smtClean="0"/>
              <a:t>06.12.2017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2E54CDB-1CCB-FD4E-AD51-73C94A62FDE5}" type="slidenum">
              <a:rPr lang="de-DE" smtClean="0"/>
              <a:t>‹Nr.›</a:t>
            </a:fld>
            <a:endParaRPr lang="de-DE"/>
          </a:p>
        </p:txBody>
      </p:sp>
    </p:spTree>
    <p:extLst>
      <p:ext uri="{BB962C8B-B14F-4D97-AF65-F5344CB8AC3E}">
        <p14:creationId xmlns:p14="http://schemas.microsoft.com/office/powerpoint/2010/main" val="44218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083F7EF0-7B7C-674E-ACDF-7BA37D260A53}" type="datetimeFigureOut">
              <a:rPr lang="de-DE" smtClean="0"/>
              <a:t>06.12.2017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2E54CDB-1CCB-FD4E-AD51-73C94A62FDE5}" type="slidenum">
              <a:rPr lang="de-DE" smtClean="0"/>
              <a:t>‹Nr.›</a:t>
            </a:fld>
            <a:endParaRPr lang="de-DE"/>
          </a:p>
        </p:txBody>
      </p:sp>
    </p:spTree>
    <p:extLst>
      <p:ext uri="{BB962C8B-B14F-4D97-AF65-F5344CB8AC3E}">
        <p14:creationId xmlns:p14="http://schemas.microsoft.com/office/powerpoint/2010/main" val="154402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083F7EF0-7B7C-674E-ACDF-7BA37D260A53}" type="datetimeFigureOut">
              <a:rPr lang="de-DE" smtClean="0"/>
              <a:t>06.12.2017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2E54CDB-1CCB-FD4E-AD51-73C94A62FDE5}" type="slidenum">
              <a:rPr lang="de-DE" smtClean="0"/>
              <a:t>‹Nr.›</a:t>
            </a:fld>
            <a:endParaRPr lang="de-DE"/>
          </a:p>
        </p:txBody>
      </p:sp>
    </p:spTree>
    <p:extLst>
      <p:ext uri="{BB962C8B-B14F-4D97-AF65-F5344CB8AC3E}">
        <p14:creationId xmlns:p14="http://schemas.microsoft.com/office/powerpoint/2010/main" val="28963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083F7EF0-7B7C-674E-ACDF-7BA37D260A53}" type="datetimeFigureOut">
              <a:rPr lang="de-DE" smtClean="0"/>
              <a:t>06.12.2017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12E54CDB-1CCB-FD4E-AD51-73C94A62FDE5}" type="slidenum">
              <a:rPr lang="de-DE" smtClean="0"/>
              <a:t>‹Nr.›</a:t>
            </a:fld>
            <a:endParaRPr lang="de-DE"/>
          </a:p>
        </p:txBody>
      </p:sp>
    </p:spTree>
    <p:extLst>
      <p:ext uri="{BB962C8B-B14F-4D97-AF65-F5344CB8AC3E}">
        <p14:creationId xmlns:p14="http://schemas.microsoft.com/office/powerpoint/2010/main" val="1685399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083F7EF0-7B7C-674E-ACDF-7BA37D260A53}" type="datetimeFigureOut">
              <a:rPr lang="de-DE" smtClean="0"/>
              <a:t>06.12.2017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2E54CDB-1CCB-FD4E-AD51-73C94A62FDE5}" type="slidenum">
              <a:rPr lang="de-DE" smtClean="0"/>
              <a:t>‹Nr.›</a:t>
            </a:fld>
            <a:endParaRPr lang="de-DE"/>
          </a:p>
        </p:txBody>
      </p:sp>
    </p:spTree>
    <p:extLst>
      <p:ext uri="{BB962C8B-B14F-4D97-AF65-F5344CB8AC3E}">
        <p14:creationId xmlns:p14="http://schemas.microsoft.com/office/powerpoint/2010/main" val="1206109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83F7EF0-7B7C-674E-ACDF-7BA37D260A53}" type="datetimeFigureOut">
              <a:rPr lang="de-DE" smtClean="0"/>
              <a:t>06.12.2017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2E54CDB-1CCB-FD4E-AD51-73C94A62FDE5}" type="slidenum">
              <a:rPr lang="de-DE" smtClean="0"/>
              <a:t>‹Nr.›</a:t>
            </a:fld>
            <a:endParaRPr lang="de-DE"/>
          </a:p>
        </p:txBody>
      </p:sp>
    </p:spTree>
    <p:extLst>
      <p:ext uri="{BB962C8B-B14F-4D97-AF65-F5344CB8AC3E}">
        <p14:creationId xmlns:p14="http://schemas.microsoft.com/office/powerpoint/2010/main" val="983819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fld id="{083F7EF0-7B7C-674E-ACDF-7BA37D260A53}" type="datetimeFigureOut">
              <a:rPr lang="de-DE" smtClean="0"/>
              <a:t>06.12.2017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2E54CDB-1CCB-FD4E-AD51-73C94A62FDE5}" type="slidenum">
              <a:rPr lang="de-DE" smtClean="0"/>
              <a:t>‹Nr.›</a:t>
            </a:fld>
            <a:endParaRPr lang="de-DE"/>
          </a:p>
        </p:txBody>
      </p:sp>
    </p:spTree>
    <p:extLst>
      <p:ext uri="{BB962C8B-B14F-4D97-AF65-F5344CB8AC3E}">
        <p14:creationId xmlns:p14="http://schemas.microsoft.com/office/powerpoint/2010/main" val="1570998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p:txBody>
          <a:bodyPr/>
          <a:lstStyle/>
          <a:p>
            <a:fld id="{083F7EF0-7B7C-674E-ACDF-7BA37D260A53}" type="datetimeFigureOut">
              <a:rPr lang="de-DE" smtClean="0"/>
              <a:t>06.12.2017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2E54CDB-1CCB-FD4E-AD51-73C94A62FDE5}" type="slidenum">
              <a:rPr lang="de-DE" smtClean="0"/>
              <a:t>‹Nr.›</a:t>
            </a:fld>
            <a:endParaRPr lang="de-DE"/>
          </a:p>
        </p:txBody>
      </p:sp>
    </p:spTree>
    <p:extLst>
      <p:ext uri="{BB962C8B-B14F-4D97-AF65-F5344CB8AC3E}">
        <p14:creationId xmlns:p14="http://schemas.microsoft.com/office/powerpoint/2010/main" val="46270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F7EF0-7B7C-674E-ACDF-7BA37D260A53}" type="datetimeFigureOut">
              <a:rPr lang="de-DE" smtClean="0"/>
              <a:t>06.12.2017</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4CDB-1CCB-FD4E-AD51-73C94A62FDE5}" type="slidenum">
              <a:rPr lang="de-DE" smtClean="0"/>
              <a:t>‹Nr.›</a:t>
            </a:fld>
            <a:endParaRPr lang="de-DE"/>
          </a:p>
        </p:txBody>
      </p:sp>
    </p:spTree>
    <p:extLst>
      <p:ext uri="{BB962C8B-B14F-4D97-AF65-F5344CB8AC3E}">
        <p14:creationId xmlns:p14="http://schemas.microsoft.com/office/powerpoint/2010/main" val="678238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xn--b-ware-gnstig-3ob.de/garten-terrasse/teiche-bachlaeufe-und-brunnen/helix-koi.html" TargetMode="Externa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xn--b-ware-gnstig-3ob.de/garten-terrasse/teiche-bachlaeufe-und-brunnen/helix-koi.html" TargetMode="Externa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pic>
        <p:nvPicPr>
          <p:cNvPr id="7" name="Bild 6"/>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Textfeld 3"/>
          <p:cNvSpPr txBox="1"/>
          <p:nvPr/>
        </p:nvSpPr>
        <p:spPr>
          <a:xfrm>
            <a:off x="1244184" y="1184223"/>
            <a:ext cx="8694295" cy="3693319"/>
          </a:xfrm>
          <a:prstGeom prst="rect">
            <a:avLst/>
          </a:prstGeom>
          <a:noFill/>
        </p:spPr>
        <p:txBody>
          <a:bodyPr wrap="square" rtlCol="0">
            <a:spAutoFit/>
          </a:bodyPr>
          <a:lstStyle/>
          <a:p>
            <a:r>
              <a:rPr lang="de-CH" sz="2400" b="1" dirty="0"/>
              <a:t>Ziele der Messungen</a:t>
            </a:r>
            <a:endParaRPr lang="de-DE" sz="2400" dirty="0"/>
          </a:p>
          <a:p>
            <a:r>
              <a:rPr lang="de-CH" dirty="0"/>
              <a:t> </a:t>
            </a:r>
            <a:endParaRPr lang="de-DE" sz="2400" dirty="0"/>
          </a:p>
          <a:p>
            <a:pPr lvl="0"/>
            <a:r>
              <a:rPr lang="de-CH" sz="2400" dirty="0"/>
              <a:t>- Menge eines Filters berechnen können, der innerhalb einer vollen Badesaison die gesamte anfallende Phosphatlast aufnehmen kann. </a:t>
            </a:r>
            <a:endParaRPr lang="de-DE" sz="2400" dirty="0"/>
          </a:p>
          <a:p>
            <a:pPr lvl="0"/>
            <a:r>
              <a:rPr lang="de-CH" sz="2400" dirty="0"/>
              <a:t>- Wann ist ein Filter voll?</a:t>
            </a:r>
            <a:endParaRPr lang="de-DE" sz="2400" dirty="0"/>
          </a:p>
          <a:p>
            <a:pPr lvl="0"/>
            <a:r>
              <a:rPr lang="de-CH" sz="2400" dirty="0"/>
              <a:t>- Wieviel Phosphor braucht es, um einen Filter zu füllen, resp. Was ist die Filterkapazität. </a:t>
            </a:r>
            <a:endParaRPr lang="de-DE" sz="2400" dirty="0"/>
          </a:p>
          <a:p>
            <a:pPr lvl="0"/>
            <a:r>
              <a:rPr lang="de-CH" sz="2400" dirty="0"/>
              <a:t>- Kann man durch Spülen und </a:t>
            </a:r>
            <a:r>
              <a:rPr lang="de-CH" sz="2400" dirty="0" err="1"/>
              <a:t>Blowern</a:t>
            </a:r>
            <a:r>
              <a:rPr lang="de-CH" sz="2400" dirty="0"/>
              <a:t> die Filterkapazität erhöhen, resp. Regenerieren?</a:t>
            </a:r>
            <a:endParaRPr lang="de-DE" sz="2400" dirty="0"/>
          </a:p>
          <a:p>
            <a:pPr lvl="0"/>
            <a:r>
              <a:rPr lang="de-CH" sz="2400" dirty="0"/>
              <a:t>- Welche Medien eignen sich überhaupt als Filter</a:t>
            </a:r>
            <a:endParaRPr lang="de-DE" sz="2400" dirty="0"/>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Tree>
    <p:extLst>
      <p:ext uri="{BB962C8B-B14F-4D97-AF65-F5344CB8AC3E}">
        <p14:creationId xmlns:p14="http://schemas.microsoft.com/office/powerpoint/2010/main" val="1136234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pic>
        <p:nvPicPr>
          <p:cNvPr id="5" name="Bild 5">
            <a:extLst>
              <a:ext uri="{FF2B5EF4-FFF2-40B4-BE49-F238E27FC236}">
                <a16:creationId xmlns:a16="http://schemas.microsoft.com/office/drawing/2014/main" id="{309848D1-115B-490D-85D7-96B63F861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pic>
        <p:nvPicPr>
          <p:cNvPr id="6" name="Bild 4">
            <a:extLst>
              <a:ext uri="{FF2B5EF4-FFF2-40B4-BE49-F238E27FC236}">
                <a16:creationId xmlns:a16="http://schemas.microsoft.com/office/drawing/2014/main" id="{85353FE5-FFD2-4E7B-ACFE-D0953CB85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sp>
        <p:nvSpPr>
          <p:cNvPr id="7" name="Textfeld 6">
            <a:extLst>
              <a:ext uri="{FF2B5EF4-FFF2-40B4-BE49-F238E27FC236}">
                <a16:creationId xmlns:a16="http://schemas.microsoft.com/office/drawing/2014/main" id="{B7379575-4A89-4563-97F9-67336C3166E0}"/>
              </a:ext>
            </a:extLst>
          </p:cNvPr>
          <p:cNvSpPr txBox="1"/>
          <p:nvPr/>
        </p:nvSpPr>
        <p:spPr>
          <a:xfrm>
            <a:off x="8485094" y="788613"/>
            <a:ext cx="3706906" cy="461665"/>
          </a:xfrm>
          <a:prstGeom prst="rect">
            <a:avLst/>
          </a:prstGeom>
          <a:noFill/>
        </p:spPr>
        <p:txBody>
          <a:bodyPr wrap="square" rtlCol="0">
            <a:spAutoFit/>
          </a:bodyPr>
          <a:lstStyle/>
          <a:p>
            <a:r>
              <a:rPr lang="de-CH" sz="2400" b="1" dirty="0"/>
              <a:t>Die Laborgerätschaften</a:t>
            </a:r>
            <a:endParaRPr lang="de-DE" sz="2400" b="1" dirty="0"/>
          </a:p>
        </p:txBody>
      </p:sp>
      <p:pic>
        <p:nvPicPr>
          <p:cNvPr id="9" name="Grafik 8" descr="Ein Bild, das Tisch, drinnen, Wand, Fenster enthält.&#10;&#10;Mit sehr hoher Zuverlässigkeit generierte Beschreibung">
            <a:extLst>
              <a:ext uri="{FF2B5EF4-FFF2-40B4-BE49-F238E27FC236}">
                <a16:creationId xmlns:a16="http://schemas.microsoft.com/office/drawing/2014/main" id="{E313ACDE-4CDF-4958-80E5-40AE77EB7233}"/>
              </a:ext>
            </a:extLst>
          </p:cNvPr>
          <p:cNvPicPr>
            <a:picLocks noChangeAspect="1"/>
          </p:cNvPicPr>
          <p:nvPr/>
        </p:nvPicPr>
        <p:blipFill>
          <a:blip r:embed="rId4"/>
          <a:stretch>
            <a:fillRect/>
          </a:stretch>
        </p:blipFill>
        <p:spPr>
          <a:xfrm>
            <a:off x="929640" y="464694"/>
            <a:ext cx="7247606" cy="5435705"/>
          </a:xfrm>
          <a:prstGeom prst="rect">
            <a:avLst/>
          </a:prstGeom>
        </p:spPr>
      </p:pic>
    </p:spTree>
    <p:extLst>
      <p:ext uri="{BB962C8B-B14F-4D97-AF65-F5344CB8AC3E}">
        <p14:creationId xmlns:p14="http://schemas.microsoft.com/office/powerpoint/2010/main" val="419720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graphicFrame>
        <p:nvGraphicFramePr>
          <p:cNvPr id="5" name="Diagramm 4">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113804480"/>
              </p:ext>
            </p:extLst>
          </p:nvPr>
        </p:nvGraphicFramePr>
        <p:xfrm>
          <a:off x="1022984" y="464695"/>
          <a:ext cx="9218295" cy="476567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feld 5"/>
          <p:cNvSpPr txBox="1"/>
          <p:nvPr/>
        </p:nvSpPr>
        <p:spPr>
          <a:xfrm>
            <a:off x="918285" y="5084615"/>
            <a:ext cx="10355430" cy="1754326"/>
          </a:xfrm>
          <a:prstGeom prst="rect">
            <a:avLst/>
          </a:prstGeom>
          <a:noFill/>
        </p:spPr>
        <p:txBody>
          <a:bodyPr wrap="square" rtlCol="0">
            <a:spAutoFit/>
          </a:bodyPr>
          <a:lstStyle/>
          <a:p>
            <a:r>
              <a:rPr lang="de-CH" dirty="0"/>
              <a:t>Total Belastung mit P:  27.3 mg auf 6 </a:t>
            </a:r>
            <a:r>
              <a:rPr lang="de-CH" dirty="0" err="1"/>
              <a:t>lt</a:t>
            </a:r>
            <a:r>
              <a:rPr lang="de-CH" dirty="0"/>
              <a:t> Marmorsplitt, = 4.5 mg P / </a:t>
            </a:r>
            <a:r>
              <a:rPr lang="de-CH" dirty="0" err="1"/>
              <a:t>lt</a:t>
            </a:r>
            <a:r>
              <a:rPr lang="de-CH" dirty="0"/>
              <a:t>          Am Ende des Versuches wurden noch 0,110 mg PO4 gemessen. (Restmenge (0.110 x 40 x0.32) = 25.9 : 6 = 4.3 mg P / </a:t>
            </a:r>
            <a:r>
              <a:rPr lang="de-CH" dirty="0" err="1"/>
              <a:t>lt</a:t>
            </a:r>
            <a:r>
              <a:rPr lang="de-CH" dirty="0"/>
              <a:t> Kies)</a:t>
            </a:r>
            <a:endParaRPr lang="de-DE" dirty="0"/>
          </a:p>
          <a:p>
            <a:r>
              <a:rPr lang="de-CH" dirty="0"/>
              <a:t>Weiter absenken liess sich die Konzentration nicht.</a:t>
            </a:r>
            <a:endParaRPr lang="de-DE" dirty="0"/>
          </a:p>
          <a:p>
            <a:r>
              <a:rPr lang="de-CH" dirty="0"/>
              <a:t>Dieser Splitt hätte also eine Kapazität von 3.8 mg P/</a:t>
            </a:r>
            <a:r>
              <a:rPr lang="de-CH" dirty="0" err="1"/>
              <a:t>lt</a:t>
            </a:r>
            <a:r>
              <a:rPr lang="de-CH" dirty="0"/>
              <a:t>   (27.3 P Eintrag - 4.3 </a:t>
            </a:r>
            <a:r>
              <a:rPr lang="de-CH" dirty="0" err="1"/>
              <a:t>mgP</a:t>
            </a:r>
            <a:r>
              <a:rPr lang="de-CH" dirty="0"/>
              <a:t> =23mgP : 6 </a:t>
            </a:r>
            <a:r>
              <a:rPr lang="de-CH" dirty="0" err="1"/>
              <a:t>lt</a:t>
            </a:r>
            <a:r>
              <a:rPr lang="de-CH" dirty="0"/>
              <a:t> Kies = 3,8 mg/Liter Kies)</a:t>
            </a:r>
            <a:endParaRPr lang="de-DE" dirty="0"/>
          </a:p>
          <a:p>
            <a:endParaRPr lang="de-DE" dirty="0"/>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Tree>
    <p:extLst>
      <p:ext uri="{BB962C8B-B14F-4D97-AF65-F5344CB8AC3E}">
        <p14:creationId xmlns:p14="http://schemas.microsoft.com/office/powerpoint/2010/main" val="1527766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graphicFrame>
        <p:nvGraphicFramePr>
          <p:cNvPr id="5" name="Diagramm 4">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508106903"/>
              </p:ext>
            </p:extLst>
          </p:nvPr>
        </p:nvGraphicFramePr>
        <p:xfrm>
          <a:off x="906018" y="464694"/>
          <a:ext cx="9536430" cy="452792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feld 6"/>
          <p:cNvSpPr txBox="1"/>
          <p:nvPr/>
        </p:nvSpPr>
        <p:spPr>
          <a:xfrm>
            <a:off x="906018" y="5029091"/>
            <a:ext cx="9428229" cy="1200329"/>
          </a:xfrm>
          <a:prstGeom prst="rect">
            <a:avLst/>
          </a:prstGeom>
          <a:noFill/>
        </p:spPr>
        <p:txBody>
          <a:bodyPr wrap="square" rtlCol="0">
            <a:spAutoFit/>
          </a:bodyPr>
          <a:lstStyle/>
          <a:p>
            <a:r>
              <a:rPr lang="de-CH" dirty="0"/>
              <a:t>Total Belastung mit P:  21.13 mg auf 6 </a:t>
            </a:r>
            <a:r>
              <a:rPr lang="de-CH" dirty="0" err="1"/>
              <a:t>lt</a:t>
            </a:r>
            <a:r>
              <a:rPr lang="de-CH" dirty="0"/>
              <a:t> Glassplitt, = 3.5 mg P / </a:t>
            </a:r>
            <a:r>
              <a:rPr lang="de-CH" dirty="0" err="1"/>
              <a:t>lt</a:t>
            </a:r>
            <a:r>
              <a:rPr lang="de-CH" dirty="0"/>
              <a:t>          Am Ende des Versuches 20.5.17 wurden bei 13 m/h noch total 3.5mg P  gemessen = Aufnahme total 17.63 mg P. </a:t>
            </a:r>
            <a:r>
              <a:rPr lang="de-CH" dirty="0" err="1"/>
              <a:t>Kapaziät</a:t>
            </a:r>
            <a:r>
              <a:rPr lang="de-CH" dirty="0"/>
              <a:t> pro </a:t>
            </a:r>
            <a:r>
              <a:rPr lang="de-CH" dirty="0" err="1"/>
              <a:t>lt</a:t>
            </a:r>
            <a:r>
              <a:rPr lang="de-CH" dirty="0"/>
              <a:t> Glassplitt = 2.9 mg P</a:t>
            </a:r>
            <a:endParaRPr lang="de-DE" dirty="0"/>
          </a:p>
          <a:p>
            <a:endParaRPr lang="de-DE" dirty="0"/>
          </a:p>
        </p:txBody>
      </p:sp>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Tree>
    <p:extLst>
      <p:ext uri="{BB962C8B-B14F-4D97-AF65-F5344CB8AC3E}">
        <p14:creationId xmlns:p14="http://schemas.microsoft.com/office/powerpoint/2010/main" val="1824001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graphicFrame>
        <p:nvGraphicFramePr>
          <p:cNvPr id="5" name="Diagramm 4">
            <a:extLst>
              <a:ext uri="{FF2B5EF4-FFF2-40B4-BE49-F238E27FC236}">
                <a16:creationId xmlns:a16="http://schemas.microsoft.com/office/drawing/2014/main" id="{BF35D8D8-C8D8-4CAE-BBC7-9BB18802AC0E}"/>
              </a:ext>
            </a:extLst>
          </p:cNvPr>
          <p:cNvGraphicFramePr/>
          <p:nvPr>
            <p:extLst>
              <p:ext uri="{D42A27DB-BD31-4B8C-83A1-F6EECF244321}">
                <p14:modId xmlns:p14="http://schemas.microsoft.com/office/powerpoint/2010/main" val="50952813"/>
              </p:ext>
            </p:extLst>
          </p:nvPr>
        </p:nvGraphicFramePr>
        <p:xfrm>
          <a:off x="1261872" y="749808"/>
          <a:ext cx="9784080" cy="465741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feld 5"/>
          <p:cNvSpPr txBox="1"/>
          <p:nvPr/>
        </p:nvSpPr>
        <p:spPr>
          <a:xfrm>
            <a:off x="1553753" y="5407226"/>
            <a:ext cx="9200318" cy="1200329"/>
          </a:xfrm>
          <a:prstGeom prst="rect">
            <a:avLst/>
          </a:prstGeom>
          <a:noFill/>
        </p:spPr>
        <p:txBody>
          <a:bodyPr wrap="square" rtlCol="0">
            <a:spAutoFit/>
          </a:bodyPr>
          <a:lstStyle/>
          <a:p>
            <a:r>
              <a:rPr lang="de-CH" dirty="0"/>
              <a:t>Total Belastung mit P:  14.26 mg auf 6 </a:t>
            </a:r>
            <a:r>
              <a:rPr lang="de-CH" dirty="0" err="1"/>
              <a:t>lt</a:t>
            </a:r>
            <a:r>
              <a:rPr lang="de-CH" dirty="0"/>
              <a:t> Marmorsplitt, = 4.37 mg P / </a:t>
            </a:r>
            <a:r>
              <a:rPr lang="de-CH" dirty="0" err="1"/>
              <a:t>lt</a:t>
            </a:r>
            <a:r>
              <a:rPr lang="de-CH" dirty="0"/>
              <a:t>   </a:t>
            </a:r>
            <a:endParaRPr lang="de-DE" dirty="0"/>
          </a:p>
          <a:p>
            <a:r>
              <a:rPr lang="de-CH" dirty="0"/>
              <a:t>Am Schluss wurde weniger als 10 µ</a:t>
            </a:r>
            <a:r>
              <a:rPr lang="de-CH" dirty="0" err="1"/>
              <a:t>g</a:t>
            </a:r>
            <a:r>
              <a:rPr lang="de-CH" dirty="0"/>
              <a:t> P gemessen. So beträgt die Kapazität dieses Filtermaterials 4.37 mg P / </a:t>
            </a:r>
            <a:r>
              <a:rPr lang="de-CH" dirty="0" err="1"/>
              <a:t>lt</a:t>
            </a:r>
            <a:r>
              <a:rPr lang="de-CH" dirty="0"/>
              <a:t>  (bei 4.6m/h)</a:t>
            </a:r>
            <a:endParaRPr lang="de-DE" dirty="0"/>
          </a:p>
          <a:p>
            <a:endParaRPr lang="de-DE" dirty="0"/>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Tree>
    <p:extLst>
      <p:ext uri="{BB962C8B-B14F-4D97-AF65-F5344CB8AC3E}">
        <p14:creationId xmlns:p14="http://schemas.microsoft.com/office/powerpoint/2010/main" val="131168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pic>
        <p:nvPicPr>
          <p:cNvPr id="8" name="Bild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9" name="Bild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graphicFrame>
        <p:nvGraphicFramePr>
          <p:cNvPr id="13" name="Diagramm 12">
            <a:extLst>
              <a:ext uri="{FF2B5EF4-FFF2-40B4-BE49-F238E27FC236}">
                <a16:creationId xmlns:a16="http://schemas.microsoft.com/office/drawing/2014/main" id="{9D85B1DC-A0F6-4C96-AE36-D242729D5023}"/>
              </a:ext>
            </a:extLst>
          </p:cNvPr>
          <p:cNvGraphicFramePr>
            <a:graphicFrameLocks/>
          </p:cNvGraphicFramePr>
          <p:nvPr>
            <p:extLst>
              <p:ext uri="{D42A27DB-BD31-4B8C-83A1-F6EECF244321}">
                <p14:modId xmlns:p14="http://schemas.microsoft.com/office/powerpoint/2010/main" val="2308264109"/>
              </p:ext>
            </p:extLst>
          </p:nvPr>
        </p:nvGraphicFramePr>
        <p:xfrm>
          <a:off x="551687" y="474085"/>
          <a:ext cx="10980949" cy="4235874"/>
        </p:xfrm>
        <a:graphic>
          <a:graphicData uri="http://schemas.openxmlformats.org/drawingml/2006/chart">
            <c:chart xmlns:c="http://schemas.openxmlformats.org/drawingml/2006/chart" xmlns:r="http://schemas.openxmlformats.org/officeDocument/2006/relationships" r:id="rId4"/>
          </a:graphicData>
        </a:graphic>
      </p:graphicFrame>
      <p:sp>
        <p:nvSpPr>
          <p:cNvPr id="5" name="Rechteck 4">
            <a:extLst>
              <a:ext uri="{FF2B5EF4-FFF2-40B4-BE49-F238E27FC236}">
                <a16:creationId xmlns:a16="http://schemas.microsoft.com/office/drawing/2014/main" id="{BD1213BA-8E8A-40E4-BFED-A081B98B03F8}"/>
              </a:ext>
            </a:extLst>
          </p:cNvPr>
          <p:cNvSpPr/>
          <p:nvPr/>
        </p:nvSpPr>
        <p:spPr>
          <a:xfrm>
            <a:off x="929640" y="4906480"/>
            <a:ext cx="10733624" cy="1569660"/>
          </a:xfrm>
          <a:prstGeom prst="rect">
            <a:avLst/>
          </a:prstGeom>
        </p:spPr>
        <p:txBody>
          <a:bodyPr wrap="square">
            <a:spAutoFit/>
          </a:bodyPr>
          <a:lstStyle/>
          <a:p>
            <a:pPr>
              <a:spcAft>
                <a:spcPts val="0"/>
              </a:spcAft>
            </a:pPr>
            <a:r>
              <a:rPr lang="de-CH" dirty="0">
                <a:latin typeface="Arial" panose="020B0604020202020204" pitchFamily="34" charset="0"/>
                <a:ea typeface="Calibri" panose="020F0502020204030204" pitchFamily="34" charset="0"/>
                <a:cs typeface="Times New Roman" panose="02020603050405020304" pitchFamily="18" charset="0"/>
              </a:rPr>
              <a:t>Total Belastung mit P:  21,0 mg auf 6 </a:t>
            </a:r>
            <a:r>
              <a:rPr lang="de-CH" dirty="0" err="1">
                <a:latin typeface="Arial" panose="020B0604020202020204" pitchFamily="34" charset="0"/>
                <a:ea typeface="Calibri" panose="020F0502020204030204" pitchFamily="34" charset="0"/>
                <a:cs typeface="Times New Roman" panose="02020603050405020304" pitchFamily="18" charset="0"/>
              </a:rPr>
              <a:t>lt</a:t>
            </a:r>
            <a:r>
              <a:rPr lang="de-CH" dirty="0">
                <a:latin typeface="Arial" panose="020B0604020202020204" pitchFamily="34" charset="0"/>
                <a:ea typeface="Calibri" panose="020F0502020204030204" pitchFamily="34" charset="0"/>
                <a:cs typeface="Times New Roman" panose="02020603050405020304" pitchFamily="18" charset="0"/>
              </a:rPr>
              <a:t> Glassplitt, = 3.5 mg P / </a:t>
            </a:r>
            <a:r>
              <a:rPr lang="de-CH" dirty="0" err="1">
                <a:latin typeface="Arial" panose="020B0604020202020204" pitchFamily="34" charset="0"/>
                <a:ea typeface="Calibri" panose="020F0502020204030204" pitchFamily="34" charset="0"/>
                <a:cs typeface="Times New Roman" panose="02020603050405020304" pitchFamily="18" charset="0"/>
              </a:rPr>
              <a:t>lt</a:t>
            </a:r>
            <a:r>
              <a:rPr lang="de-CH" dirty="0">
                <a:latin typeface="Arial" panose="020B0604020202020204" pitchFamily="34" charset="0"/>
                <a:ea typeface="Calibri" panose="020F0502020204030204" pitchFamily="34" charset="0"/>
                <a:cs typeface="Times New Roman" panose="02020603050405020304" pitchFamily="18" charset="0"/>
              </a:rPr>
              <a:t>          Am Ende des Versuches wurden noch 0,100 mg PO4 gemessen. (Restmenge (0.100 x 40 x0.32) = 1.28 : 6 = 0.21 mg P / </a:t>
            </a:r>
            <a:r>
              <a:rPr lang="de-CH" dirty="0" err="1">
                <a:latin typeface="Arial" panose="020B0604020202020204" pitchFamily="34" charset="0"/>
                <a:ea typeface="Calibri" panose="020F0502020204030204" pitchFamily="34" charset="0"/>
                <a:cs typeface="Times New Roman" panose="02020603050405020304" pitchFamily="18" charset="0"/>
              </a:rPr>
              <a:t>lt</a:t>
            </a:r>
            <a:r>
              <a:rPr lang="de-CH" dirty="0">
                <a:latin typeface="Arial" panose="020B0604020202020204" pitchFamily="34" charset="0"/>
                <a:ea typeface="Calibri" panose="020F0502020204030204" pitchFamily="34" charset="0"/>
                <a:cs typeface="Times New Roman" panose="02020603050405020304" pitchFamily="18" charset="0"/>
              </a:rPr>
              <a:t> Kies)</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CH" dirty="0">
                <a:latin typeface="Arial" panose="020B0604020202020204" pitchFamily="34" charset="0"/>
                <a:ea typeface="Calibri" panose="020F0502020204030204" pitchFamily="34" charset="0"/>
                <a:cs typeface="Times New Roman" panose="02020603050405020304" pitchFamily="18" charset="0"/>
              </a:rPr>
              <a:t>Weiter absenken liess sich die Konzentration nicht.</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CH" dirty="0">
                <a:latin typeface="Arial" panose="020B0604020202020204" pitchFamily="34" charset="0"/>
                <a:ea typeface="Calibri" panose="020F0502020204030204" pitchFamily="34" charset="0"/>
                <a:cs typeface="Times New Roman" panose="02020603050405020304" pitchFamily="18" charset="0"/>
              </a:rPr>
              <a:t>Dieser Splitt hätte also eine Kapazität von 3.8 mg P/</a:t>
            </a:r>
            <a:r>
              <a:rPr lang="de-CH" dirty="0" err="1">
                <a:latin typeface="Arial" panose="020B0604020202020204" pitchFamily="34" charset="0"/>
                <a:ea typeface="Calibri" panose="020F0502020204030204" pitchFamily="34" charset="0"/>
                <a:cs typeface="Times New Roman" panose="02020603050405020304" pitchFamily="18" charset="0"/>
              </a:rPr>
              <a:t>lt</a:t>
            </a:r>
            <a:r>
              <a:rPr lang="de-CH" dirty="0">
                <a:latin typeface="Arial" panose="020B0604020202020204" pitchFamily="34" charset="0"/>
                <a:ea typeface="Calibri" panose="020F0502020204030204" pitchFamily="34" charset="0"/>
                <a:cs typeface="Times New Roman" panose="02020603050405020304" pitchFamily="18" charset="0"/>
              </a:rPr>
              <a:t>   3.5mg P Eintrag – 0.21 </a:t>
            </a:r>
            <a:r>
              <a:rPr lang="de-CH" dirty="0" err="1">
                <a:latin typeface="Arial" panose="020B0604020202020204" pitchFamily="34" charset="0"/>
                <a:ea typeface="Calibri" panose="020F0502020204030204" pitchFamily="34" charset="0"/>
                <a:cs typeface="Times New Roman" panose="02020603050405020304" pitchFamily="18" charset="0"/>
              </a:rPr>
              <a:t>mgP</a:t>
            </a:r>
            <a:r>
              <a:rPr lang="de-CH" dirty="0">
                <a:latin typeface="Arial" panose="020B0604020202020204" pitchFamily="34" charset="0"/>
                <a:ea typeface="Calibri" panose="020F0502020204030204" pitchFamily="34" charset="0"/>
                <a:cs typeface="Times New Roman" panose="02020603050405020304" pitchFamily="18" charset="0"/>
              </a:rPr>
              <a:t> =</a:t>
            </a:r>
            <a:r>
              <a:rPr lang="de-CH" sz="2400" b="1" dirty="0">
                <a:latin typeface="Arial" panose="020B0604020202020204" pitchFamily="34" charset="0"/>
                <a:ea typeface="Calibri" panose="020F0502020204030204" pitchFamily="34" charset="0"/>
                <a:cs typeface="Times New Roman" panose="02020603050405020304" pitchFamily="18" charset="0"/>
              </a:rPr>
              <a:t>3.29mgP</a:t>
            </a:r>
            <a:r>
              <a:rPr lang="de-CH" dirty="0">
                <a:latin typeface="Arial" panose="020B0604020202020204" pitchFamily="34" charset="0"/>
                <a:ea typeface="Calibri" panose="020F0502020204030204" pitchFamily="34" charset="0"/>
                <a:cs typeface="Times New Roman" panose="02020603050405020304" pitchFamily="18" charset="0"/>
              </a:rPr>
              <a:t>    /Liter Kies)</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429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pic>
        <p:nvPicPr>
          <p:cNvPr id="8" name="Bild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9" name="Bild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
        <p:nvSpPr>
          <p:cNvPr id="5" name="Rechteck 4">
            <a:extLst>
              <a:ext uri="{FF2B5EF4-FFF2-40B4-BE49-F238E27FC236}">
                <a16:creationId xmlns:a16="http://schemas.microsoft.com/office/drawing/2014/main" id="{BD1213BA-8E8A-40E4-BFED-A081B98B03F8}"/>
              </a:ext>
            </a:extLst>
          </p:cNvPr>
          <p:cNvSpPr/>
          <p:nvPr/>
        </p:nvSpPr>
        <p:spPr>
          <a:xfrm>
            <a:off x="929640" y="3881097"/>
            <a:ext cx="10733624" cy="1846659"/>
          </a:xfrm>
          <a:prstGeom prst="rect">
            <a:avLst/>
          </a:prstGeom>
        </p:spPr>
        <p:txBody>
          <a:bodyPr wrap="square">
            <a:spAutoFit/>
          </a:bodyPr>
          <a:lstStyle/>
          <a:p>
            <a:pPr>
              <a:spcAft>
                <a:spcPts val="0"/>
              </a:spcAft>
            </a:pPr>
            <a:r>
              <a:rPr lang="de-CH" dirty="0">
                <a:latin typeface="Arial" panose="020B0604020202020204" pitchFamily="34" charset="0"/>
                <a:ea typeface="Calibri" panose="020F0502020204030204" pitchFamily="34" charset="0"/>
                <a:cs typeface="Times New Roman" panose="02020603050405020304" pitchFamily="18" charset="0"/>
              </a:rPr>
              <a:t>Total Belastung mit P:  7.44 mg auf 4 </a:t>
            </a:r>
            <a:r>
              <a:rPr lang="de-CH" dirty="0" err="1">
                <a:latin typeface="Arial" panose="020B0604020202020204" pitchFamily="34" charset="0"/>
                <a:ea typeface="Calibri" panose="020F0502020204030204" pitchFamily="34" charset="0"/>
                <a:cs typeface="Times New Roman" panose="02020603050405020304" pitchFamily="18" charset="0"/>
              </a:rPr>
              <a:t>lt</a:t>
            </a:r>
            <a:r>
              <a:rPr lang="de-CH" dirty="0">
                <a:latin typeface="Arial" panose="020B0604020202020204" pitchFamily="34" charset="0"/>
                <a:ea typeface="Calibri" panose="020F0502020204030204" pitchFamily="34" charset="0"/>
                <a:cs typeface="Times New Roman" panose="02020603050405020304" pitchFamily="18" charset="0"/>
              </a:rPr>
              <a:t> </a:t>
            </a:r>
            <a:r>
              <a:rPr lang="de-CH" dirty="0" err="1">
                <a:latin typeface="Arial" panose="020B0604020202020204" pitchFamily="34" charset="0"/>
                <a:ea typeface="Calibri" panose="020F0502020204030204" pitchFamily="34" charset="0"/>
                <a:cs typeface="Times New Roman" panose="02020603050405020304" pitchFamily="18" charset="0"/>
              </a:rPr>
              <a:t>Jurakies</a:t>
            </a:r>
            <a:r>
              <a:rPr lang="de-CH" dirty="0">
                <a:latin typeface="Arial" panose="020B0604020202020204" pitchFamily="34" charset="0"/>
                <a:ea typeface="Calibri" panose="020F0502020204030204" pitchFamily="34" charset="0"/>
                <a:cs typeface="Times New Roman" panose="02020603050405020304" pitchFamily="18" charset="0"/>
              </a:rPr>
              <a:t>, = 1.86 mg P / </a:t>
            </a:r>
            <a:r>
              <a:rPr lang="de-CH" dirty="0" err="1">
                <a:latin typeface="Arial" panose="020B0604020202020204" pitchFamily="34" charset="0"/>
                <a:ea typeface="Calibri" panose="020F0502020204030204" pitchFamily="34" charset="0"/>
                <a:cs typeface="Times New Roman" panose="02020603050405020304" pitchFamily="18" charset="0"/>
              </a:rPr>
              <a:t>lt</a:t>
            </a:r>
            <a:r>
              <a:rPr lang="de-CH" dirty="0">
                <a:latin typeface="Arial" panose="020B0604020202020204" pitchFamily="34" charset="0"/>
                <a:ea typeface="Calibri" panose="020F0502020204030204" pitchFamily="34" charset="0"/>
                <a:cs typeface="Times New Roman" panose="02020603050405020304" pitchFamily="18" charset="0"/>
              </a:rPr>
              <a:t>          Am Ende des Versuches wurden noch 0,03mg PO4 gemessen. (Restmenge (0.03x 40 x0.32) = 0.38 : 4 = 0.01 mg P / </a:t>
            </a:r>
            <a:r>
              <a:rPr lang="de-CH" dirty="0" err="1">
                <a:latin typeface="Arial" panose="020B0604020202020204" pitchFamily="34" charset="0"/>
                <a:ea typeface="Calibri" panose="020F0502020204030204" pitchFamily="34" charset="0"/>
                <a:cs typeface="Times New Roman" panose="02020603050405020304" pitchFamily="18" charset="0"/>
              </a:rPr>
              <a:t>lt</a:t>
            </a:r>
            <a:r>
              <a:rPr lang="de-CH" dirty="0">
                <a:latin typeface="Arial" panose="020B0604020202020204" pitchFamily="34" charset="0"/>
                <a:ea typeface="Calibri" panose="020F0502020204030204" pitchFamily="34" charset="0"/>
                <a:cs typeface="Times New Roman" panose="02020603050405020304" pitchFamily="18" charset="0"/>
              </a:rPr>
              <a:t> Kies)</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CH" dirty="0">
                <a:latin typeface="Arial" panose="020B0604020202020204" pitchFamily="34" charset="0"/>
                <a:ea typeface="Calibri" panose="020F0502020204030204" pitchFamily="34" charset="0"/>
                <a:cs typeface="Times New Roman" panose="02020603050405020304" pitchFamily="18" charset="0"/>
              </a:rPr>
              <a:t>Weiter absenken liess sich die Konzentration nicht.</a:t>
            </a:r>
            <a:endParaRPr lang="de-DE" sz="2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CH" dirty="0">
                <a:latin typeface="Arial" panose="020B0604020202020204" pitchFamily="34" charset="0"/>
                <a:ea typeface="Calibri" panose="020F0502020204030204" pitchFamily="34" charset="0"/>
                <a:cs typeface="Times New Roman" panose="02020603050405020304" pitchFamily="18" charset="0"/>
              </a:rPr>
              <a:t>Dieser Splitt hätte also eine Kapazität von 1.87 mg P/</a:t>
            </a:r>
            <a:r>
              <a:rPr lang="de-CH" dirty="0" err="1">
                <a:latin typeface="Arial" panose="020B0604020202020204" pitchFamily="34" charset="0"/>
                <a:ea typeface="Calibri" panose="020F0502020204030204" pitchFamily="34" charset="0"/>
                <a:cs typeface="Times New Roman" panose="02020603050405020304" pitchFamily="18" charset="0"/>
              </a:rPr>
              <a:t>lt</a:t>
            </a:r>
            <a:r>
              <a:rPr lang="de-CH" dirty="0">
                <a:latin typeface="Arial" panose="020B0604020202020204" pitchFamily="34" charset="0"/>
                <a:ea typeface="Calibri" panose="020F0502020204030204" pitchFamily="34" charset="0"/>
                <a:cs typeface="Times New Roman" panose="02020603050405020304" pitchFamily="18" charset="0"/>
              </a:rPr>
              <a:t>   1.86mg P Eintrag – 0.01 </a:t>
            </a:r>
            <a:r>
              <a:rPr lang="de-CH" dirty="0" err="1">
                <a:latin typeface="Arial" panose="020B0604020202020204" pitchFamily="34" charset="0"/>
                <a:ea typeface="Calibri" panose="020F0502020204030204" pitchFamily="34" charset="0"/>
                <a:cs typeface="Times New Roman" panose="02020603050405020304" pitchFamily="18" charset="0"/>
              </a:rPr>
              <a:t>mgP</a:t>
            </a:r>
            <a:r>
              <a:rPr lang="de-CH" dirty="0">
                <a:latin typeface="Arial" panose="020B0604020202020204" pitchFamily="34" charset="0"/>
                <a:ea typeface="Calibri" panose="020F0502020204030204" pitchFamily="34" charset="0"/>
                <a:cs typeface="Times New Roman" panose="02020603050405020304" pitchFamily="18" charset="0"/>
              </a:rPr>
              <a:t> =</a:t>
            </a:r>
            <a:r>
              <a:rPr lang="de-CH" sz="2400" b="1" dirty="0">
                <a:latin typeface="Arial" panose="020B0604020202020204" pitchFamily="34" charset="0"/>
                <a:ea typeface="Calibri" panose="020F0502020204030204" pitchFamily="34" charset="0"/>
                <a:cs typeface="Times New Roman" panose="02020603050405020304" pitchFamily="18" charset="0"/>
              </a:rPr>
              <a:t>1.85mgP</a:t>
            </a:r>
            <a:r>
              <a:rPr lang="de-CH" dirty="0">
                <a:latin typeface="Arial" panose="020B0604020202020204" pitchFamily="34" charset="0"/>
                <a:ea typeface="Calibri" panose="020F0502020204030204" pitchFamily="34" charset="0"/>
                <a:cs typeface="Times New Roman" panose="02020603050405020304" pitchFamily="18" charset="0"/>
              </a:rPr>
              <a:t>    /Liter Kies) aber: </a:t>
            </a:r>
            <a:r>
              <a:rPr lang="de-CH" dirty="0">
                <a:solidFill>
                  <a:srgbClr val="FF0000"/>
                </a:solidFill>
                <a:latin typeface="Arial" panose="020B0604020202020204" pitchFamily="34" charset="0"/>
                <a:ea typeface="Calibri" panose="020F0502020204030204" pitchFamily="34" charset="0"/>
                <a:cs typeface="Times New Roman" panose="02020603050405020304" pitchFamily="18" charset="0"/>
              </a:rPr>
              <a:t>diese Prüfung ist noch nicht abgeschlossen und müsste noch mind. 2 Monate weiter geführt werden</a:t>
            </a:r>
            <a:endParaRPr lang="de-DE"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Diagramm 9">
            <a:extLst>
              <a:ext uri="{FF2B5EF4-FFF2-40B4-BE49-F238E27FC236}">
                <a16:creationId xmlns:a16="http://schemas.microsoft.com/office/drawing/2014/main" id="{13F37426-6FAD-4C82-90F0-6E2B5C1F943A}"/>
              </a:ext>
            </a:extLst>
          </p:cNvPr>
          <p:cNvGraphicFramePr>
            <a:graphicFrameLocks/>
          </p:cNvGraphicFramePr>
          <p:nvPr>
            <p:extLst>
              <p:ext uri="{D42A27DB-BD31-4B8C-83A1-F6EECF244321}">
                <p14:modId xmlns:p14="http://schemas.microsoft.com/office/powerpoint/2010/main" val="550266031"/>
              </p:ext>
            </p:extLst>
          </p:nvPr>
        </p:nvGraphicFramePr>
        <p:xfrm>
          <a:off x="646998" y="386373"/>
          <a:ext cx="10661977" cy="33922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96023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graphicFrame>
        <p:nvGraphicFramePr>
          <p:cNvPr id="7" name="Tabelle 6"/>
          <p:cNvGraphicFramePr>
            <a:graphicFrameLocks noGrp="1"/>
          </p:cNvGraphicFramePr>
          <p:nvPr>
            <p:extLst/>
          </p:nvPr>
        </p:nvGraphicFramePr>
        <p:xfrm>
          <a:off x="1943099" y="786384"/>
          <a:ext cx="6716806" cy="1653236"/>
        </p:xfrm>
        <a:graphic>
          <a:graphicData uri="http://schemas.openxmlformats.org/drawingml/2006/table">
            <a:tbl>
              <a:tblPr>
                <a:tableStyleId>{5C22544A-7EE6-4342-B048-85BDC9FD1C3A}</a:tableStyleId>
              </a:tblPr>
              <a:tblGrid>
                <a:gridCol w="2705167">
                  <a:extLst>
                    <a:ext uri="{9D8B030D-6E8A-4147-A177-3AD203B41FA5}">
                      <a16:colId xmlns:a16="http://schemas.microsoft.com/office/drawing/2014/main" val="20000"/>
                    </a:ext>
                  </a:extLst>
                </a:gridCol>
                <a:gridCol w="1337213">
                  <a:extLst>
                    <a:ext uri="{9D8B030D-6E8A-4147-A177-3AD203B41FA5}">
                      <a16:colId xmlns:a16="http://schemas.microsoft.com/office/drawing/2014/main" val="20001"/>
                    </a:ext>
                  </a:extLst>
                </a:gridCol>
                <a:gridCol w="1337213">
                  <a:extLst>
                    <a:ext uri="{9D8B030D-6E8A-4147-A177-3AD203B41FA5}">
                      <a16:colId xmlns:a16="http://schemas.microsoft.com/office/drawing/2014/main" val="20002"/>
                    </a:ext>
                  </a:extLst>
                </a:gridCol>
                <a:gridCol w="1337213">
                  <a:extLst>
                    <a:ext uri="{9D8B030D-6E8A-4147-A177-3AD203B41FA5}">
                      <a16:colId xmlns:a16="http://schemas.microsoft.com/office/drawing/2014/main" val="20003"/>
                    </a:ext>
                  </a:extLst>
                </a:gridCol>
              </a:tblGrid>
              <a:tr h="365760">
                <a:tc>
                  <a:txBody>
                    <a:bodyPr/>
                    <a:lstStyle/>
                    <a:p>
                      <a:pPr algn="l" fontAlgn="b"/>
                      <a:r>
                        <a:rPr lang="de-DE" sz="1500" u="none" strike="noStrike" baseline="0" dirty="0">
                          <a:effectLst/>
                          <a:latin typeface="+mj-lt"/>
                        </a:rPr>
                        <a:t>Filtermaterial</a:t>
                      </a:r>
                      <a:endParaRPr lang="de-DE" sz="1500" b="0" i="0" u="none" strike="noStrike" baseline="0" dirty="0">
                        <a:solidFill>
                          <a:srgbClr val="000000"/>
                        </a:solidFill>
                        <a:effectLst/>
                        <a:latin typeface="+mj-lt"/>
                      </a:endParaRPr>
                    </a:p>
                  </a:txBody>
                  <a:tcPr marL="12700" marR="12700" marT="12700" marB="0" anchor="b"/>
                </a:tc>
                <a:tc gridSpan="2">
                  <a:txBody>
                    <a:bodyPr/>
                    <a:lstStyle/>
                    <a:p>
                      <a:pPr algn="l" fontAlgn="b"/>
                      <a:r>
                        <a:rPr lang="de-DE" sz="1500" u="none" strike="noStrike" baseline="0" dirty="0">
                          <a:effectLst/>
                          <a:latin typeface="+mj-lt"/>
                        </a:rPr>
                        <a:t>Marmorsplitt</a:t>
                      </a:r>
                      <a:endParaRPr lang="de-DE" sz="1500" b="0" i="0" u="none" strike="noStrike" baseline="0" dirty="0">
                        <a:solidFill>
                          <a:srgbClr val="000000"/>
                        </a:solidFill>
                        <a:effectLst/>
                        <a:latin typeface="+mj-lt"/>
                      </a:endParaRPr>
                    </a:p>
                  </a:txBody>
                  <a:tcPr marL="12700" marR="12700" marT="12700" marB="0" anchor="b"/>
                </a:tc>
                <a:tc hMerge="1">
                  <a:txBody>
                    <a:bodyPr/>
                    <a:lstStyle/>
                    <a:p>
                      <a:endParaRPr lang="de-DE"/>
                    </a:p>
                  </a:txBody>
                  <a:tcPr/>
                </a:tc>
                <a:tc>
                  <a:txBody>
                    <a:bodyPr/>
                    <a:lstStyle/>
                    <a:p>
                      <a:pPr algn="l" fontAlgn="b"/>
                      <a:endParaRPr lang="de-DE" sz="1500" b="0" i="0" u="none" strike="noStrike" baseline="0">
                        <a:solidFill>
                          <a:srgbClr val="000000"/>
                        </a:solidFill>
                        <a:effectLst/>
                        <a:latin typeface="+mj-lt"/>
                      </a:endParaRPr>
                    </a:p>
                  </a:txBody>
                  <a:tcPr marL="12700" marR="12700" marT="12700" marB="0" anchor="b"/>
                </a:tc>
                <a:extLst>
                  <a:ext uri="{0D108BD9-81ED-4DB2-BD59-A6C34878D82A}">
                    <a16:rowId xmlns:a16="http://schemas.microsoft.com/office/drawing/2014/main" val="10000"/>
                  </a:ext>
                </a:extLst>
              </a:tr>
              <a:tr h="321869">
                <a:tc>
                  <a:txBody>
                    <a:bodyPr/>
                    <a:lstStyle/>
                    <a:p>
                      <a:pPr algn="l" fontAlgn="b"/>
                      <a:r>
                        <a:rPr lang="de-DE" sz="1500" u="none" strike="noStrike" baseline="0" dirty="0">
                          <a:effectLst/>
                          <a:latin typeface="+mj-lt"/>
                        </a:rPr>
                        <a:t>P-Eintrag</a:t>
                      </a:r>
                      <a:endParaRPr lang="de-DE" sz="1500" b="0" i="0" u="none" strike="noStrike" baseline="0" dirty="0">
                        <a:solidFill>
                          <a:srgbClr val="000000"/>
                        </a:solidFill>
                        <a:effectLst/>
                        <a:latin typeface="+mj-lt"/>
                      </a:endParaRPr>
                    </a:p>
                  </a:txBody>
                  <a:tcPr marL="12700" marR="12700" marT="12700" marB="0" anchor="b"/>
                </a:tc>
                <a:tc>
                  <a:txBody>
                    <a:bodyPr/>
                    <a:lstStyle/>
                    <a:p>
                      <a:pPr algn="r" fontAlgn="b"/>
                      <a:r>
                        <a:rPr lang="de-DE" sz="1500" u="none" strike="noStrike" baseline="0" dirty="0">
                          <a:effectLst/>
                          <a:latin typeface="+mj-lt"/>
                        </a:rPr>
                        <a:t>14535</a:t>
                      </a:r>
                      <a:endParaRPr lang="de-DE" sz="1500" b="0" i="0" u="none" strike="noStrike" baseline="0" dirty="0">
                        <a:solidFill>
                          <a:srgbClr val="000000"/>
                        </a:solidFill>
                        <a:effectLst/>
                        <a:latin typeface="+mj-lt"/>
                      </a:endParaRPr>
                    </a:p>
                  </a:txBody>
                  <a:tcPr marL="12700" marR="12700" marT="12700" marB="0" anchor="b"/>
                </a:tc>
                <a:tc gridSpan="2">
                  <a:txBody>
                    <a:bodyPr/>
                    <a:lstStyle/>
                    <a:p>
                      <a:pPr algn="l" fontAlgn="b"/>
                      <a:r>
                        <a:rPr lang="de-DE" sz="1500" u="none" strike="noStrike" baseline="0" dirty="0">
                          <a:effectLst/>
                          <a:latin typeface="+mj-lt"/>
                        </a:rPr>
                        <a:t> mg Aus Tab. P-Eintrag</a:t>
                      </a:r>
                      <a:endParaRPr lang="de-DE" sz="1500" b="0" i="0" u="none" strike="noStrike" baseline="0" dirty="0">
                        <a:solidFill>
                          <a:srgbClr val="000000"/>
                        </a:solidFill>
                        <a:effectLst/>
                        <a:latin typeface="+mj-lt"/>
                      </a:endParaRPr>
                    </a:p>
                  </a:txBody>
                  <a:tcPr marL="12700" marR="12700" marT="12700" marB="0" anchor="b"/>
                </a:tc>
                <a:tc hMerge="1">
                  <a:txBody>
                    <a:bodyPr/>
                    <a:lstStyle/>
                    <a:p>
                      <a:endParaRPr lang="de-DE"/>
                    </a:p>
                  </a:txBody>
                  <a:tcPr/>
                </a:tc>
                <a:extLst>
                  <a:ext uri="{0D108BD9-81ED-4DB2-BD59-A6C34878D82A}">
                    <a16:rowId xmlns:a16="http://schemas.microsoft.com/office/drawing/2014/main" val="10001"/>
                  </a:ext>
                </a:extLst>
              </a:tr>
              <a:tr h="321869">
                <a:tc>
                  <a:txBody>
                    <a:bodyPr/>
                    <a:lstStyle/>
                    <a:p>
                      <a:pPr algn="l" fontAlgn="b"/>
                      <a:r>
                        <a:rPr lang="de-DE" sz="1500" u="none" strike="noStrike" baseline="0">
                          <a:effectLst/>
                          <a:latin typeface="+mj-lt"/>
                        </a:rPr>
                        <a:t>P- Abbaukapazität</a:t>
                      </a:r>
                      <a:endParaRPr lang="de-DE" sz="1500" b="0" i="0" u="none" strike="noStrike" baseline="0">
                        <a:solidFill>
                          <a:srgbClr val="000000"/>
                        </a:solidFill>
                        <a:effectLst/>
                        <a:latin typeface="+mj-lt"/>
                      </a:endParaRPr>
                    </a:p>
                  </a:txBody>
                  <a:tcPr marL="12700" marR="12700" marT="12700" marB="0" anchor="b"/>
                </a:tc>
                <a:tc>
                  <a:txBody>
                    <a:bodyPr/>
                    <a:lstStyle/>
                    <a:p>
                      <a:pPr algn="r" fontAlgn="b"/>
                      <a:r>
                        <a:rPr lang="de-DE" sz="1500" u="none" strike="noStrike" baseline="0">
                          <a:effectLst/>
                          <a:latin typeface="+mj-lt"/>
                        </a:rPr>
                        <a:t>3.8</a:t>
                      </a:r>
                      <a:endParaRPr lang="de-DE" sz="1500" b="0" i="0" u="none" strike="noStrike" baseline="0">
                        <a:solidFill>
                          <a:srgbClr val="000000"/>
                        </a:solidFill>
                        <a:effectLst/>
                        <a:latin typeface="+mj-lt"/>
                      </a:endParaRPr>
                    </a:p>
                  </a:txBody>
                  <a:tcPr marL="12700" marR="12700" marT="12700" marB="0" anchor="b"/>
                </a:tc>
                <a:tc>
                  <a:txBody>
                    <a:bodyPr/>
                    <a:lstStyle/>
                    <a:p>
                      <a:pPr algn="l" fontAlgn="b"/>
                      <a:r>
                        <a:rPr lang="de-DE" sz="1500" u="none" strike="noStrike" baseline="0" dirty="0">
                          <a:effectLst/>
                          <a:latin typeface="+mj-lt"/>
                        </a:rPr>
                        <a:t> mg  Aus Versuch</a:t>
                      </a:r>
                      <a:endParaRPr lang="de-DE" sz="1500" b="0" i="0" u="none" strike="noStrike" baseline="0" dirty="0">
                        <a:solidFill>
                          <a:srgbClr val="000000"/>
                        </a:solidFill>
                        <a:effectLst/>
                        <a:latin typeface="+mj-lt"/>
                      </a:endParaRPr>
                    </a:p>
                  </a:txBody>
                  <a:tcPr marL="12700" marR="12700" marT="12700" marB="0" anchor="b"/>
                </a:tc>
                <a:tc>
                  <a:txBody>
                    <a:bodyPr/>
                    <a:lstStyle/>
                    <a:p>
                      <a:pPr algn="l" fontAlgn="b"/>
                      <a:endParaRPr lang="de-DE" sz="1500" b="0" i="0" u="none" strike="noStrike" baseline="0" dirty="0">
                        <a:solidFill>
                          <a:srgbClr val="000000"/>
                        </a:solidFill>
                        <a:effectLst/>
                        <a:latin typeface="+mj-lt"/>
                      </a:endParaRPr>
                    </a:p>
                  </a:txBody>
                  <a:tcPr marL="12700" marR="12700" marT="12700" marB="0" anchor="b"/>
                </a:tc>
                <a:extLst>
                  <a:ext uri="{0D108BD9-81ED-4DB2-BD59-A6C34878D82A}">
                    <a16:rowId xmlns:a16="http://schemas.microsoft.com/office/drawing/2014/main" val="10002"/>
                  </a:ext>
                </a:extLst>
              </a:tr>
              <a:tr h="321869">
                <a:tc>
                  <a:txBody>
                    <a:bodyPr/>
                    <a:lstStyle/>
                    <a:p>
                      <a:pPr algn="l" fontAlgn="b"/>
                      <a:r>
                        <a:rPr lang="de-DE" sz="1500" u="none" strike="noStrike" baseline="0" dirty="0">
                          <a:effectLst/>
                          <a:latin typeface="+mj-lt"/>
                        </a:rPr>
                        <a:t>Ergibt die Menge Kies in Liter</a:t>
                      </a:r>
                      <a:endParaRPr lang="de-DE" sz="1500" b="0" i="0" u="none" strike="noStrike" baseline="0" dirty="0">
                        <a:solidFill>
                          <a:srgbClr val="000000"/>
                        </a:solidFill>
                        <a:effectLst/>
                        <a:latin typeface="+mj-lt"/>
                      </a:endParaRPr>
                    </a:p>
                  </a:txBody>
                  <a:tcPr marL="12700" marR="12700" marT="12700" marB="0" anchor="b"/>
                </a:tc>
                <a:tc>
                  <a:txBody>
                    <a:bodyPr/>
                    <a:lstStyle/>
                    <a:p>
                      <a:pPr algn="r" fontAlgn="b"/>
                      <a:r>
                        <a:rPr lang="de-DE" sz="1500" u="none" strike="noStrike" baseline="0">
                          <a:effectLst/>
                          <a:latin typeface="+mj-lt"/>
                        </a:rPr>
                        <a:t>3825</a:t>
                      </a:r>
                      <a:endParaRPr lang="de-DE" sz="1500" b="0" i="0" u="none" strike="noStrike" baseline="0">
                        <a:solidFill>
                          <a:srgbClr val="000000"/>
                        </a:solidFill>
                        <a:effectLst/>
                        <a:latin typeface="+mj-lt"/>
                      </a:endParaRPr>
                    </a:p>
                  </a:txBody>
                  <a:tcPr marL="12700" marR="12700" marT="12700" marB="0" anchor="b"/>
                </a:tc>
                <a:tc gridSpan="2">
                  <a:txBody>
                    <a:bodyPr/>
                    <a:lstStyle/>
                    <a:p>
                      <a:pPr algn="l" fontAlgn="b"/>
                      <a:r>
                        <a:rPr lang="de-DE" sz="1500" u="none" strike="noStrike" baseline="0" dirty="0">
                          <a:effectLst/>
                          <a:latin typeface="+mj-lt"/>
                        </a:rPr>
                        <a:t> Liter   Eintrag/Abbaukapazität</a:t>
                      </a:r>
                      <a:endParaRPr lang="de-DE" sz="1500" b="0" i="0" u="none" strike="noStrike" baseline="0" dirty="0">
                        <a:solidFill>
                          <a:srgbClr val="000000"/>
                        </a:solidFill>
                        <a:effectLst/>
                        <a:latin typeface="+mj-lt"/>
                      </a:endParaRPr>
                    </a:p>
                  </a:txBody>
                  <a:tcPr marL="12700" marR="12700" marT="12700" marB="0" anchor="b"/>
                </a:tc>
                <a:tc hMerge="1">
                  <a:txBody>
                    <a:bodyPr/>
                    <a:lstStyle/>
                    <a:p>
                      <a:endParaRPr lang="de-DE"/>
                    </a:p>
                  </a:txBody>
                  <a:tcPr/>
                </a:tc>
                <a:extLst>
                  <a:ext uri="{0D108BD9-81ED-4DB2-BD59-A6C34878D82A}">
                    <a16:rowId xmlns:a16="http://schemas.microsoft.com/office/drawing/2014/main" val="10003"/>
                  </a:ext>
                </a:extLst>
              </a:tr>
              <a:tr h="321869">
                <a:tc>
                  <a:txBody>
                    <a:bodyPr/>
                    <a:lstStyle/>
                    <a:p>
                      <a:pPr algn="l" fontAlgn="b"/>
                      <a:endParaRPr lang="de-DE" sz="1200" b="0" i="0" u="none" strike="noStrike" dirty="0">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4"/>
                  </a:ext>
                </a:extLst>
              </a:tr>
            </a:tbl>
          </a:graphicData>
        </a:graphic>
      </p:graphicFrame>
      <p:graphicFrame>
        <p:nvGraphicFramePr>
          <p:cNvPr id="10" name="Tabelle 9"/>
          <p:cNvGraphicFramePr>
            <a:graphicFrameLocks noGrp="1"/>
          </p:cNvGraphicFramePr>
          <p:nvPr>
            <p:extLst/>
          </p:nvPr>
        </p:nvGraphicFramePr>
        <p:xfrm>
          <a:off x="1828801" y="2507704"/>
          <a:ext cx="6252881" cy="4213860"/>
        </p:xfrm>
        <a:graphic>
          <a:graphicData uri="http://schemas.openxmlformats.org/drawingml/2006/table">
            <a:tbl>
              <a:tblPr>
                <a:tableStyleId>{5C22544A-7EE6-4342-B048-85BDC9FD1C3A}</a:tableStyleId>
              </a:tblPr>
              <a:tblGrid>
                <a:gridCol w="2577201">
                  <a:extLst>
                    <a:ext uri="{9D8B030D-6E8A-4147-A177-3AD203B41FA5}">
                      <a16:colId xmlns:a16="http://schemas.microsoft.com/office/drawing/2014/main" val="20000"/>
                    </a:ext>
                  </a:extLst>
                </a:gridCol>
                <a:gridCol w="735136">
                  <a:extLst>
                    <a:ext uri="{9D8B030D-6E8A-4147-A177-3AD203B41FA5}">
                      <a16:colId xmlns:a16="http://schemas.microsoft.com/office/drawing/2014/main" val="20001"/>
                    </a:ext>
                  </a:extLst>
                </a:gridCol>
                <a:gridCol w="735136">
                  <a:extLst>
                    <a:ext uri="{9D8B030D-6E8A-4147-A177-3AD203B41FA5}">
                      <a16:colId xmlns:a16="http://schemas.microsoft.com/office/drawing/2014/main" val="20002"/>
                    </a:ext>
                  </a:extLst>
                </a:gridCol>
                <a:gridCol w="735136">
                  <a:extLst>
                    <a:ext uri="{9D8B030D-6E8A-4147-A177-3AD203B41FA5}">
                      <a16:colId xmlns:a16="http://schemas.microsoft.com/office/drawing/2014/main" val="20003"/>
                    </a:ext>
                  </a:extLst>
                </a:gridCol>
                <a:gridCol w="735136">
                  <a:extLst>
                    <a:ext uri="{9D8B030D-6E8A-4147-A177-3AD203B41FA5}">
                      <a16:colId xmlns:a16="http://schemas.microsoft.com/office/drawing/2014/main" val="20004"/>
                    </a:ext>
                  </a:extLst>
                </a:gridCol>
                <a:gridCol w="735136">
                  <a:extLst>
                    <a:ext uri="{9D8B030D-6E8A-4147-A177-3AD203B41FA5}">
                      <a16:colId xmlns:a16="http://schemas.microsoft.com/office/drawing/2014/main" val="20005"/>
                    </a:ext>
                  </a:extLst>
                </a:gridCol>
              </a:tblGrid>
              <a:tr h="164836">
                <a:tc>
                  <a:txBody>
                    <a:bodyPr/>
                    <a:lstStyle/>
                    <a:p>
                      <a:pPr algn="l" fontAlgn="b"/>
                      <a:endParaRPr lang="de-DE" sz="1200" b="0" i="0" u="none" strike="noStrike" dirty="0">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r>
                        <a:rPr lang="de-DE" sz="1200" u="none" strike="noStrike">
                          <a:effectLst/>
                        </a:rPr>
                        <a:t>P in mg</a:t>
                      </a:r>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0"/>
                  </a:ext>
                </a:extLst>
              </a:tr>
              <a:tr h="318969">
                <a:tc>
                  <a:txBody>
                    <a:bodyPr/>
                    <a:lstStyle/>
                    <a:p>
                      <a:pPr algn="l" fontAlgn="b"/>
                      <a:r>
                        <a:rPr lang="de-DE" sz="1200" u="none" strike="noStrike">
                          <a:effectLst/>
                        </a:rPr>
                        <a:t>Anzahl Erwachsene</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2</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5600</a:t>
                      </a:r>
                      <a:endParaRPr lang="de-DE" sz="1200" b="0" i="0" u="none" strike="noStrike">
                        <a:solidFill>
                          <a:srgbClr val="000000"/>
                        </a:solidFill>
                        <a:effectLst/>
                        <a:latin typeface="Calibri" charset="0"/>
                      </a:endParaRPr>
                    </a:p>
                  </a:txBody>
                  <a:tcPr marL="12700" marR="12700" marT="12700" marB="0" anchor="b"/>
                </a:tc>
                <a:tc gridSpan="3">
                  <a:txBody>
                    <a:bodyPr/>
                    <a:lstStyle/>
                    <a:p>
                      <a:pPr algn="l" fontAlgn="b"/>
                      <a:r>
                        <a:rPr lang="de-DE" sz="1200" u="none" strike="noStrike">
                          <a:effectLst/>
                        </a:rPr>
                        <a:t>hinterlegt ist 80 mg/Badegang, multipliziert mit Anzahl Badetage / 2</a:t>
                      </a:r>
                      <a:endParaRPr lang="de-DE" sz="1200" b="0" i="0" u="none" strike="noStrike">
                        <a:solidFill>
                          <a:srgbClr val="000000"/>
                        </a:solidFill>
                        <a:effectLst/>
                        <a:latin typeface="Calibri" charset="0"/>
                      </a:endParaRPr>
                    </a:p>
                  </a:txBody>
                  <a:tcPr marL="12700" marR="12700" marT="12700" marB="0" anchor="b"/>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1"/>
                  </a:ext>
                </a:extLst>
              </a:tr>
              <a:tr h="318969">
                <a:tc>
                  <a:txBody>
                    <a:bodyPr/>
                    <a:lstStyle/>
                    <a:p>
                      <a:pPr algn="l" fontAlgn="b"/>
                      <a:r>
                        <a:rPr lang="de-DE" sz="1200" u="none" strike="noStrike">
                          <a:effectLst/>
                        </a:rPr>
                        <a:t>Anzahl Kinder</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2</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2800</a:t>
                      </a:r>
                      <a:endParaRPr lang="de-DE" sz="1200" b="0" i="0" u="none" strike="noStrike">
                        <a:solidFill>
                          <a:srgbClr val="000000"/>
                        </a:solidFill>
                        <a:effectLst/>
                        <a:latin typeface="Calibri" charset="0"/>
                      </a:endParaRPr>
                    </a:p>
                  </a:txBody>
                  <a:tcPr marL="12700" marR="12700" marT="12700" marB="0" anchor="b"/>
                </a:tc>
                <a:tc gridSpan="3">
                  <a:txBody>
                    <a:bodyPr/>
                    <a:lstStyle/>
                    <a:p>
                      <a:pPr algn="l" fontAlgn="b"/>
                      <a:r>
                        <a:rPr lang="de-DE" sz="1200" u="none" strike="noStrike">
                          <a:effectLst/>
                        </a:rPr>
                        <a:t>hinterlegt ist 40 mg/Badegang, multipliziert mit Anzahl Badetage / 2</a:t>
                      </a:r>
                      <a:endParaRPr lang="de-DE" sz="1200" b="0" i="0" u="none" strike="noStrike">
                        <a:solidFill>
                          <a:srgbClr val="000000"/>
                        </a:solidFill>
                        <a:effectLst/>
                        <a:latin typeface="Calibri" charset="0"/>
                      </a:endParaRPr>
                    </a:p>
                  </a:txBody>
                  <a:tcPr marL="12700" marR="12700" marT="12700" marB="0" anchor="b"/>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171259">
                <a:tc>
                  <a:txBody>
                    <a:bodyPr/>
                    <a:lstStyle/>
                    <a:p>
                      <a:pPr algn="l" fontAlgn="b"/>
                      <a:r>
                        <a:rPr lang="de-DE" sz="1200" u="none" strike="noStrike">
                          <a:effectLst/>
                        </a:rPr>
                        <a:t>Dauer der Saison in Tagen</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70</a:t>
                      </a:r>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3"/>
                  </a:ext>
                </a:extLst>
              </a:tr>
              <a:tr h="171259">
                <a:tc>
                  <a:txBody>
                    <a:bodyPr/>
                    <a:lstStyle/>
                    <a:p>
                      <a:pPr algn="l" fontAlgn="b"/>
                      <a:r>
                        <a:rPr lang="de-DE" sz="1200" u="none" strike="noStrike" dirty="0" err="1">
                          <a:effectLst/>
                        </a:rPr>
                        <a:t>Grösse</a:t>
                      </a:r>
                      <a:r>
                        <a:rPr lang="de-DE" sz="1200" u="none" strike="noStrike" dirty="0">
                          <a:effectLst/>
                        </a:rPr>
                        <a:t> der Wasserfläche in m2</a:t>
                      </a:r>
                      <a:endParaRPr lang="de-DE" sz="1200" b="0" i="0" u="none" strike="noStrike" dirty="0">
                        <a:solidFill>
                          <a:srgbClr val="000000"/>
                        </a:solidFill>
                        <a:effectLst/>
                        <a:latin typeface="Calibri" charset="0"/>
                      </a:endParaRPr>
                    </a:p>
                  </a:txBody>
                  <a:tcPr marL="12700" marR="12700" marT="12700" marB="0" anchor="b"/>
                </a:tc>
                <a:tc>
                  <a:txBody>
                    <a:bodyPr/>
                    <a:lstStyle/>
                    <a:p>
                      <a:pPr algn="r" fontAlgn="b"/>
                      <a:r>
                        <a:rPr lang="de-DE" sz="1200" u="none" strike="noStrike">
                          <a:effectLst/>
                        </a:rPr>
                        <a:t>50</a:t>
                      </a:r>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4"/>
                  </a:ext>
                </a:extLst>
              </a:tr>
              <a:tr h="318969">
                <a:tc>
                  <a:txBody>
                    <a:bodyPr/>
                    <a:lstStyle/>
                    <a:p>
                      <a:pPr algn="l" fontAlgn="b"/>
                      <a:r>
                        <a:rPr lang="de-DE" sz="1200" u="none" strike="noStrike">
                          <a:effectLst/>
                        </a:rPr>
                        <a:t>Regenmenge in mm</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600</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1260</a:t>
                      </a:r>
                      <a:endParaRPr lang="de-DE" sz="1200" b="0" i="0" u="none" strike="noStrike">
                        <a:solidFill>
                          <a:srgbClr val="000000"/>
                        </a:solidFill>
                        <a:effectLst/>
                        <a:latin typeface="Calibri" charset="0"/>
                      </a:endParaRPr>
                    </a:p>
                  </a:txBody>
                  <a:tcPr marL="12700" marR="12700" marT="12700" marB="0" anchor="b"/>
                </a:tc>
                <a:tc gridSpan="3">
                  <a:txBody>
                    <a:bodyPr/>
                    <a:lstStyle/>
                    <a:p>
                      <a:pPr algn="l" fontAlgn="b"/>
                      <a:r>
                        <a:rPr lang="de-DE" sz="1200" u="none" strike="noStrike">
                          <a:effectLst/>
                        </a:rPr>
                        <a:t>0.13 mg PO4 /Liter Niederschlag (1mm = 1lt/m2) multipliziert mit Regenmenge</a:t>
                      </a:r>
                      <a:endParaRPr lang="de-DE" sz="1200" b="0" i="0" u="none" strike="noStrike">
                        <a:solidFill>
                          <a:srgbClr val="000000"/>
                        </a:solidFill>
                        <a:effectLst/>
                        <a:latin typeface="Calibri" charset="0"/>
                      </a:endParaRPr>
                    </a:p>
                  </a:txBody>
                  <a:tcPr marL="12700" marR="12700" marT="12700" marB="0" anchor="b"/>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5"/>
                  </a:ext>
                </a:extLst>
              </a:tr>
              <a:tr h="171259">
                <a:tc>
                  <a:txBody>
                    <a:bodyPr/>
                    <a:lstStyle/>
                    <a:p>
                      <a:pPr algn="l" fontAlgn="b"/>
                      <a:r>
                        <a:rPr lang="de-DE" sz="1200" u="none" strike="noStrike">
                          <a:effectLst/>
                        </a:rPr>
                        <a:t>P-Gehalt in mg/lt Füllwasser / Nachfüllwasser</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0.006</a:t>
                      </a:r>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6"/>
                  </a:ext>
                </a:extLst>
              </a:tr>
              <a:tr h="171259">
                <a:tc>
                  <a:txBody>
                    <a:bodyPr/>
                    <a:lstStyle/>
                    <a:p>
                      <a:pPr algn="l" fontAlgn="b"/>
                      <a:r>
                        <a:rPr lang="de-DE" sz="1200" u="none" strike="noStrike">
                          <a:effectLst/>
                        </a:rPr>
                        <a:t>Füllwassermenge / Nachfüllmenge in lt</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5000</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30</a:t>
                      </a:r>
                      <a:endParaRPr lang="de-DE" sz="1200" b="0" i="0" u="none" strike="noStrike">
                        <a:solidFill>
                          <a:srgbClr val="000000"/>
                        </a:solidFill>
                        <a:effectLst/>
                        <a:latin typeface="Calibri" charset="0"/>
                      </a:endParaRPr>
                    </a:p>
                  </a:txBody>
                  <a:tcPr marL="12700" marR="12700" marT="12700" marB="0" anchor="b"/>
                </a:tc>
                <a:tc gridSpan="3">
                  <a:txBody>
                    <a:bodyPr/>
                    <a:lstStyle/>
                    <a:p>
                      <a:pPr algn="l" fontAlgn="b"/>
                      <a:r>
                        <a:rPr lang="de-DE" sz="1200" u="none" strike="noStrike">
                          <a:effectLst/>
                        </a:rPr>
                        <a:t>Füllwassermenge * P-Gehalt pro lt</a:t>
                      </a:r>
                      <a:endParaRPr lang="de-DE" sz="1200" b="0" i="0" u="none" strike="noStrike">
                        <a:solidFill>
                          <a:srgbClr val="000000"/>
                        </a:solidFill>
                        <a:effectLst/>
                        <a:latin typeface="Calibri" charset="0"/>
                      </a:endParaRPr>
                    </a:p>
                  </a:txBody>
                  <a:tcPr marL="12700" marR="12700" marT="12700" marB="0" anchor="b"/>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7"/>
                  </a:ext>
                </a:extLst>
              </a:tr>
              <a:tr h="171259">
                <a:tc>
                  <a:txBody>
                    <a:bodyPr/>
                    <a:lstStyle/>
                    <a:p>
                      <a:pPr algn="l" fontAlgn="b"/>
                      <a:r>
                        <a:rPr lang="de-DE" sz="1200" u="none" strike="noStrike">
                          <a:effectLst/>
                        </a:rPr>
                        <a:t>Allfälliger Eintrag von Aussen</a:t>
                      </a:r>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8"/>
                  </a:ext>
                </a:extLst>
              </a:tr>
              <a:tr h="171259">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09"/>
                  </a:ext>
                </a:extLst>
              </a:tr>
              <a:tr h="171259">
                <a:tc>
                  <a:txBody>
                    <a:bodyPr/>
                    <a:lstStyle/>
                    <a:p>
                      <a:pPr algn="l" fontAlgn="b"/>
                      <a:r>
                        <a:rPr lang="de-DE" sz="1200" u="none" strike="noStrike">
                          <a:effectLst/>
                        </a:rPr>
                        <a:t>Weiteres</a:t>
                      </a:r>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10"/>
                  </a:ext>
                </a:extLst>
              </a:tr>
              <a:tr h="171259">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11"/>
                  </a:ext>
                </a:extLst>
              </a:tr>
              <a:tr h="171259">
                <a:tc>
                  <a:txBody>
                    <a:bodyPr/>
                    <a:lstStyle/>
                    <a:p>
                      <a:pPr algn="l" fontAlgn="b"/>
                      <a:r>
                        <a:rPr lang="de-DE" sz="1200" u="none" strike="noStrike">
                          <a:effectLst/>
                        </a:rPr>
                        <a:t>Total P-Eintrag pro Jahr in Milligramm</a:t>
                      </a:r>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9690</a:t>
                      </a:r>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12"/>
                  </a:ext>
                </a:extLst>
              </a:tr>
              <a:tr h="171259">
                <a:tc>
                  <a:txBody>
                    <a:bodyPr/>
                    <a:lstStyle/>
                    <a:p>
                      <a:pPr algn="l" fontAlgn="b"/>
                      <a:r>
                        <a:rPr lang="de-DE" sz="1200" u="none" strike="noStrike">
                          <a:effectLst/>
                        </a:rPr>
                        <a:t>Sicherheitsfaktor 1.0 - 2.0</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1.5</a:t>
                      </a:r>
                      <a:endParaRPr lang="de-DE" sz="1200" b="0" i="0" u="none" strike="noStrike">
                        <a:solidFill>
                          <a:srgbClr val="000000"/>
                        </a:solidFill>
                        <a:effectLst/>
                        <a:latin typeface="Calibri" charset="0"/>
                      </a:endParaRPr>
                    </a:p>
                  </a:txBody>
                  <a:tcPr marL="12700" marR="12700" marT="12700" marB="0" anchor="b"/>
                </a:tc>
                <a:tc>
                  <a:txBody>
                    <a:bodyPr/>
                    <a:lstStyle/>
                    <a:p>
                      <a:pPr algn="r" fontAlgn="b"/>
                      <a:r>
                        <a:rPr lang="de-DE" sz="1200" u="none" strike="noStrike">
                          <a:effectLst/>
                        </a:rPr>
                        <a:t>14535</a:t>
                      </a:r>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extLst>
                  <a:ext uri="{0D108BD9-81ED-4DB2-BD59-A6C34878D82A}">
                    <a16:rowId xmlns:a16="http://schemas.microsoft.com/office/drawing/2014/main" val="10013"/>
                  </a:ext>
                </a:extLst>
              </a:tr>
              <a:tr h="171259">
                <a:tc>
                  <a:txBody>
                    <a:bodyPr/>
                    <a:lstStyle/>
                    <a:p>
                      <a:pPr algn="l" fontAlgn="b"/>
                      <a:endParaRPr lang="de-DE" sz="1200" b="0" i="0" u="none" strike="noStrike" dirty="0">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a:solidFill>
                          <a:srgbClr val="000000"/>
                        </a:solidFill>
                        <a:effectLst/>
                        <a:latin typeface="Calibri" charset="0"/>
                      </a:endParaRPr>
                    </a:p>
                  </a:txBody>
                  <a:tcPr marL="12700" marR="12700" marT="12700" marB="0" anchor="b"/>
                </a:tc>
                <a:tc>
                  <a:txBody>
                    <a:bodyPr/>
                    <a:lstStyle/>
                    <a:p>
                      <a:pPr algn="l" fontAlgn="b"/>
                      <a:endParaRPr lang="de-DE" sz="1200" b="0" i="0" u="none" strike="noStrike" dirty="0">
                        <a:solidFill>
                          <a:srgbClr val="000000"/>
                        </a:solidFill>
                        <a:effectLst/>
                        <a:latin typeface="Calibri" charset="0"/>
                      </a:endParaRPr>
                    </a:p>
                  </a:txBody>
                  <a:tcPr marL="12700" marR="12700" marT="12700" marB="0" anchor="b"/>
                </a:tc>
                <a:extLst>
                  <a:ext uri="{0D108BD9-81ED-4DB2-BD59-A6C34878D82A}">
                    <a16:rowId xmlns:a16="http://schemas.microsoft.com/office/drawing/2014/main" val="10014"/>
                  </a:ext>
                </a:extLst>
              </a:tr>
            </a:tbl>
          </a:graphicData>
        </a:graphic>
      </p:graphicFrame>
      <p:sp>
        <p:nvSpPr>
          <p:cNvPr id="11" name="Textfeld 10"/>
          <p:cNvSpPr txBox="1"/>
          <p:nvPr/>
        </p:nvSpPr>
        <p:spPr>
          <a:xfrm>
            <a:off x="4470182" y="311919"/>
            <a:ext cx="3174202" cy="369332"/>
          </a:xfrm>
          <a:prstGeom prst="rect">
            <a:avLst/>
          </a:prstGeom>
          <a:noFill/>
        </p:spPr>
        <p:txBody>
          <a:bodyPr wrap="none" rtlCol="0">
            <a:spAutoFit/>
          </a:bodyPr>
          <a:lstStyle/>
          <a:p>
            <a:r>
              <a:rPr lang="de-DE" dirty="0"/>
              <a:t>Die Berechnung der Kiesmenge </a:t>
            </a:r>
          </a:p>
        </p:txBody>
      </p:sp>
      <p:pic>
        <p:nvPicPr>
          <p:cNvPr id="8" name="Bild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9" name="Bild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
        <p:nvSpPr>
          <p:cNvPr id="4" name="Textfeld 3">
            <a:extLst>
              <a:ext uri="{FF2B5EF4-FFF2-40B4-BE49-F238E27FC236}">
                <a16:creationId xmlns:a16="http://schemas.microsoft.com/office/drawing/2014/main" id="{1095E418-B26F-4117-8525-8EB66F804DFA}"/>
              </a:ext>
            </a:extLst>
          </p:cNvPr>
          <p:cNvSpPr txBox="1"/>
          <p:nvPr/>
        </p:nvSpPr>
        <p:spPr>
          <a:xfrm>
            <a:off x="1828800" y="2354928"/>
            <a:ext cx="3671047" cy="369332"/>
          </a:xfrm>
          <a:prstGeom prst="rect">
            <a:avLst/>
          </a:prstGeom>
          <a:noFill/>
        </p:spPr>
        <p:txBody>
          <a:bodyPr wrap="square" rtlCol="0">
            <a:spAutoFit/>
          </a:bodyPr>
          <a:lstStyle/>
          <a:p>
            <a:r>
              <a:rPr lang="de-CH" dirty="0"/>
              <a:t>Berechnung des P-Eintrages pro Jahr</a:t>
            </a:r>
            <a:endParaRPr lang="de-DE" dirty="0"/>
          </a:p>
        </p:txBody>
      </p:sp>
    </p:spTree>
    <p:extLst>
      <p:ext uri="{BB962C8B-B14F-4D97-AF65-F5344CB8AC3E}">
        <p14:creationId xmlns:p14="http://schemas.microsoft.com/office/powerpoint/2010/main" val="2781832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sp>
        <p:nvSpPr>
          <p:cNvPr id="11" name="Textfeld 10"/>
          <p:cNvSpPr txBox="1"/>
          <p:nvPr/>
        </p:nvSpPr>
        <p:spPr>
          <a:xfrm>
            <a:off x="4470182" y="311919"/>
            <a:ext cx="3174202" cy="369332"/>
          </a:xfrm>
          <a:prstGeom prst="rect">
            <a:avLst/>
          </a:prstGeom>
          <a:noFill/>
        </p:spPr>
        <p:txBody>
          <a:bodyPr wrap="none" rtlCol="0">
            <a:spAutoFit/>
          </a:bodyPr>
          <a:lstStyle/>
          <a:p>
            <a:r>
              <a:rPr lang="de-DE" dirty="0"/>
              <a:t>Die Berechnung der Kiesmenge </a:t>
            </a:r>
          </a:p>
        </p:txBody>
      </p:sp>
      <p:pic>
        <p:nvPicPr>
          <p:cNvPr id="8" name="Bild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graphicFrame>
        <p:nvGraphicFramePr>
          <p:cNvPr id="12" name="Objekt 11">
            <a:extLst>
              <a:ext uri="{FF2B5EF4-FFF2-40B4-BE49-F238E27FC236}">
                <a16:creationId xmlns:a16="http://schemas.microsoft.com/office/drawing/2014/main" id="{318806FE-08CA-4446-BE8F-CEF9EBD01FCE}"/>
              </a:ext>
            </a:extLst>
          </p:cNvPr>
          <p:cNvGraphicFramePr>
            <a:graphicFrameLocks noChangeAspect="1"/>
          </p:cNvGraphicFramePr>
          <p:nvPr>
            <p:extLst>
              <p:ext uri="{D42A27DB-BD31-4B8C-83A1-F6EECF244321}">
                <p14:modId xmlns:p14="http://schemas.microsoft.com/office/powerpoint/2010/main" val="579585816"/>
              </p:ext>
            </p:extLst>
          </p:nvPr>
        </p:nvGraphicFramePr>
        <p:xfrm>
          <a:off x="552450" y="763639"/>
          <a:ext cx="11906250" cy="4772025"/>
        </p:xfrm>
        <a:graphic>
          <a:graphicData uri="http://schemas.openxmlformats.org/presentationml/2006/ole">
            <mc:AlternateContent xmlns:mc="http://schemas.openxmlformats.org/markup-compatibility/2006">
              <mc:Choice xmlns:v="urn:schemas-microsoft-com:vml" Requires="v">
                <p:oleObj spid="_x0000_s1035" name="Worksheet" r:id="rId5" imgW="11906161" imgH="4772127" progId="Excel.Sheet.12">
                  <p:embed/>
                </p:oleObj>
              </mc:Choice>
              <mc:Fallback>
                <p:oleObj name="Worksheet" r:id="rId5" imgW="11906161" imgH="4772127" progId="Excel.Sheet.12">
                  <p:embed/>
                  <p:pic>
                    <p:nvPicPr>
                      <p:cNvPr id="0" name=""/>
                      <p:cNvPicPr/>
                      <p:nvPr/>
                    </p:nvPicPr>
                    <p:blipFill>
                      <a:blip r:embed="rId6"/>
                      <a:stretch>
                        <a:fillRect/>
                      </a:stretch>
                    </p:blipFill>
                    <p:spPr>
                      <a:xfrm>
                        <a:off x="552450" y="763639"/>
                        <a:ext cx="11906250" cy="4772025"/>
                      </a:xfrm>
                      <a:prstGeom prst="rect">
                        <a:avLst/>
                      </a:prstGeom>
                    </p:spPr>
                  </p:pic>
                </p:oleObj>
              </mc:Fallback>
            </mc:AlternateContent>
          </a:graphicData>
        </a:graphic>
      </p:graphicFrame>
    </p:spTree>
    <p:extLst>
      <p:ext uri="{BB962C8B-B14F-4D97-AF65-F5344CB8AC3E}">
        <p14:creationId xmlns:p14="http://schemas.microsoft.com/office/powerpoint/2010/main" val="2645028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graphicFrame>
        <p:nvGraphicFramePr>
          <p:cNvPr id="5" name="Diagramm 4"/>
          <p:cNvGraphicFramePr>
            <a:graphicFrameLocks/>
          </p:cNvGraphicFramePr>
          <p:nvPr>
            <p:extLst>
              <p:ext uri="{D42A27DB-BD31-4B8C-83A1-F6EECF244321}">
                <p14:modId xmlns:p14="http://schemas.microsoft.com/office/powerpoint/2010/main" val="1462857806"/>
              </p:ext>
            </p:extLst>
          </p:nvPr>
        </p:nvGraphicFramePr>
        <p:xfrm>
          <a:off x="859536" y="676656"/>
          <a:ext cx="10332720" cy="5358384"/>
        </p:xfrm>
        <a:graphic>
          <a:graphicData uri="http://schemas.openxmlformats.org/drawingml/2006/chart">
            <c:chart xmlns:c="http://schemas.openxmlformats.org/drawingml/2006/chart" xmlns:r="http://schemas.openxmlformats.org/officeDocument/2006/relationships" r:id="rId2"/>
          </a:graphicData>
        </a:graphic>
      </p:graphicFrame>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Tree>
    <p:extLst>
      <p:ext uri="{BB962C8B-B14F-4D97-AF65-F5344CB8AC3E}">
        <p14:creationId xmlns:p14="http://schemas.microsoft.com/office/powerpoint/2010/main" val="169012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graphicFrame>
        <p:nvGraphicFramePr>
          <p:cNvPr id="8" name="Diagramm 7">
            <a:extLst>
              <a:ext uri="{FF2B5EF4-FFF2-40B4-BE49-F238E27FC236}">
                <a16:creationId xmlns:a16="http://schemas.microsoft.com/office/drawing/2014/main" id="{B8A88229-A5C3-492A-9A61-8F91A53E133C}"/>
              </a:ext>
            </a:extLst>
          </p:cNvPr>
          <p:cNvGraphicFramePr>
            <a:graphicFrameLocks/>
          </p:cNvGraphicFramePr>
          <p:nvPr>
            <p:extLst>
              <p:ext uri="{D42A27DB-BD31-4B8C-83A1-F6EECF244321}">
                <p14:modId xmlns:p14="http://schemas.microsoft.com/office/powerpoint/2010/main" val="2741890917"/>
              </p:ext>
            </p:extLst>
          </p:nvPr>
        </p:nvGraphicFramePr>
        <p:xfrm>
          <a:off x="929639" y="567168"/>
          <a:ext cx="10304418" cy="53748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7889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sp>
        <p:nvSpPr>
          <p:cNvPr id="5" name="Textfeld 4"/>
          <p:cNvSpPr txBox="1">
            <a:spLocks noChangeAspect="1"/>
          </p:cNvSpPr>
          <p:nvPr/>
        </p:nvSpPr>
        <p:spPr>
          <a:xfrm>
            <a:off x="739533" y="733802"/>
            <a:ext cx="8879418" cy="3662541"/>
          </a:xfrm>
          <a:prstGeom prst="rect">
            <a:avLst/>
          </a:prstGeom>
          <a:noFill/>
        </p:spPr>
        <p:txBody>
          <a:bodyPr wrap="none" rtlCol="0">
            <a:spAutoFit/>
          </a:bodyPr>
          <a:lstStyle/>
          <a:p>
            <a:r>
              <a:rPr lang="de-CH" sz="2400" b="1" dirty="0"/>
              <a:t>Grundlagen der Filterberechnung</a:t>
            </a:r>
            <a:endParaRPr lang="de-DE" sz="2400" dirty="0"/>
          </a:p>
          <a:p>
            <a:r>
              <a:rPr lang="de-CH" sz="2400" b="1" dirty="0"/>
              <a:t>Filterberechnung</a:t>
            </a:r>
            <a:endParaRPr lang="de-DE" sz="2400" dirty="0"/>
          </a:p>
          <a:p>
            <a:r>
              <a:rPr lang="de-CH" sz="2400" dirty="0"/>
              <a:t>Für die Berechnung der Kapazität eines Filters im Schwimmteich sind </a:t>
            </a:r>
          </a:p>
          <a:p>
            <a:r>
              <a:rPr lang="de-CH" sz="2400" dirty="0"/>
              <a:t>im  wesentlichen zwei Aspekte von Bedeutung. </a:t>
            </a:r>
          </a:p>
          <a:p>
            <a:r>
              <a:rPr lang="de-CH" sz="2400" dirty="0"/>
              <a:t>Bei allen Betrachtungen ist es Bedingung, dass der Filter gleichmässig </a:t>
            </a:r>
          </a:p>
          <a:p>
            <a:r>
              <a:rPr lang="de-CH" sz="2400" dirty="0"/>
              <a:t>und komplett durchströmt wird.  </a:t>
            </a:r>
          </a:p>
          <a:p>
            <a:r>
              <a:rPr lang="de-CH" sz="2400" dirty="0"/>
              <a:t> </a:t>
            </a:r>
            <a:endParaRPr lang="de-DE" sz="2400" dirty="0"/>
          </a:p>
          <a:p>
            <a:pPr lvl="0"/>
            <a:r>
              <a:rPr lang="de-CH" sz="3200" dirty="0"/>
              <a:t>- Phosphoradsorption durch den </a:t>
            </a:r>
            <a:r>
              <a:rPr lang="de-CH" sz="3200" dirty="0" err="1"/>
              <a:t>Biofilm</a:t>
            </a:r>
            <a:endParaRPr lang="de-DE" sz="3200" dirty="0"/>
          </a:p>
          <a:p>
            <a:r>
              <a:rPr lang="de-CH" sz="3200" dirty="0"/>
              <a:t>- Phosphoradsorption durch Kalk</a:t>
            </a:r>
            <a:r>
              <a:rPr lang="de-DE" sz="3200" dirty="0">
                <a:effectLst/>
              </a:rPr>
              <a:t> </a:t>
            </a:r>
            <a:endParaRPr lang="de-DE" sz="3200" dirty="0"/>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905394"/>
            <a:ext cx="755904" cy="749808"/>
          </a:xfrm>
          <a:prstGeom prst="rect">
            <a:avLst/>
          </a:prstGeom>
        </p:spPr>
      </p:pic>
    </p:spTree>
    <p:extLst>
      <p:ext uri="{BB962C8B-B14F-4D97-AF65-F5344CB8AC3E}">
        <p14:creationId xmlns:p14="http://schemas.microsoft.com/office/powerpoint/2010/main" val="2071753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graphicFrame>
        <p:nvGraphicFramePr>
          <p:cNvPr id="9" name="Diagramm 8">
            <a:extLst>
              <a:ext uri="{FF2B5EF4-FFF2-40B4-BE49-F238E27FC236}">
                <a16:creationId xmlns:a16="http://schemas.microsoft.com/office/drawing/2014/main" id="{721AE23A-C537-4409-B819-90A41FB75D21}"/>
              </a:ext>
            </a:extLst>
          </p:cNvPr>
          <p:cNvGraphicFramePr>
            <a:graphicFrameLocks/>
          </p:cNvGraphicFramePr>
          <p:nvPr>
            <p:extLst>
              <p:ext uri="{D42A27DB-BD31-4B8C-83A1-F6EECF244321}">
                <p14:modId xmlns:p14="http://schemas.microsoft.com/office/powerpoint/2010/main" val="781995484"/>
              </p:ext>
            </p:extLst>
          </p:nvPr>
        </p:nvGraphicFramePr>
        <p:xfrm>
          <a:off x="746449" y="567167"/>
          <a:ext cx="10375641" cy="51787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24126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sp>
        <p:nvSpPr>
          <p:cNvPr id="4" name="Textfeld 3"/>
          <p:cNvSpPr txBox="1"/>
          <p:nvPr/>
        </p:nvSpPr>
        <p:spPr>
          <a:xfrm>
            <a:off x="890339" y="2211129"/>
            <a:ext cx="10837839" cy="923330"/>
          </a:xfrm>
          <a:prstGeom prst="rect">
            <a:avLst/>
          </a:prstGeom>
          <a:noFill/>
        </p:spPr>
        <p:txBody>
          <a:bodyPr wrap="none" rtlCol="0">
            <a:spAutoFit/>
          </a:bodyPr>
          <a:lstStyle/>
          <a:p>
            <a:pPr algn="ctr"/>
            <a:r>
              <a:rPr lang="de-DE" sz="5400" b="1" dirty="0"/>
              <a:t>Vielen Dank für Ihre Aufmerksamkeit</a:t>
            </a:r>
          </a:p>
        </p:txBody>
      </p:sp>
      <p:pic>
        <p:nvPicPr>
          <p:cNvPr id="5" name="Bil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Tree>
    <p:extLst>
      <p:ext uri="{BB962C8B-B14F-4D97-AF65-F5344CB8AC3E}">
        <p14:creationId xmlns:p14="http://schemas.microsoft.com/office/powerpoint/2010/main" val="1941019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sp>
        <p:nvSpPr>
          <p:cNvPr id="4" name="Textfeld 3"/>
          <p:cNvSpPr txBox="1"/>
          <p:nvPr/>
        </p:nvSpPr>
        <p:spPr>
          <a:xfrm>
            <a:off x="1748589" y="1045506"/>
            <a:ext cx="9952596" cy="5355312"/>
          </a:xfrm>
          <a:prstGeom prst="rect">
            <a:avLst/>
          </a:prstGeom>
          <a:noFill/>
        </p:spPr>
        <p:txBody>
          <a:bodyPr wrap="none" rtlCol="0">
            <a:spAutoFit/>
          </a:bodyPr>
          <a:lstStyle/>
          <a:p>
            <a:r>
              <a:rPr lang="de-CH" dirty="0"/>
              <a:t>Zur Berechnung dienen folgende Kennzahlen und Formeln:</a:t>
            </a:r>
            <a:endParaRPr lang="de-DE" dirty="0"/>
          </a:p>
          <a:p>
            <a:r>
              <a:rPr lang="de-CH" dirty="0"/>
              <a:t> </a:t>
            </a:r>
            <a:endParaRPr lang="de-DE" dirty="0"/>
          </a:p>
          <a:p>
            <a:pPr lvl="0"/>
            <a:r>
              <a:rPr lang="de-DE" dirty="0"/>
              <a:t>Für 1 </a:t>
            </a:r>
            <a:r>
              <a:rPr lang="de-DE" dirty="0" err="1"/>
              <a:t>g</a:t>
            </a:r>
            <a:r>
              <a:rPr lang="de-DE" dirty="0"/>
              <a:t> P werden 1,80 </a:t>
            </a:r>
            <a:r>
              <a:rPr lang="de-DE" dirty="0" err="1"/>
              <a:t>g</a:t>
            </a:r>
            <a:r>
              <a:rPr lang="de-DE" dirty="0"/>
              <a:t> </a:t>
            </a:r>
            <a:r>
              <a:rPr lang="de-DE" dirty="0" err="1"/>
              <a:t>Fe</a:t>
            </a:r>
            <a:r>
              <a:rPr lang="de-DE" dirty="0"/>
              <a:t> oder 0,87 </a:t>
            </a:r>
            <a:r>
              <a:rPr lang="de-DE" dirty="0" err="1"/>
              <a:t>g</a:t>
            </a:r>
            <a:r>
              <a:rPr lang="de-DE" dirty="0"/>
              <a:t> Al oder 1,94 </a:t>
            </a:r>
            <a:r>
              <a:rPr lang="de-DE" dirty="0" err="1"/>
              <a:t>g</a:t>
            </a:r>
            <a:r>
              <a:rPr lang="de-DE" dirty="0"/>
              <a:t> </a:t>
            </a:r>
            <a:r>
              <a:rPr lang="de-DE" dirty="0" err="1"/>
              <a:t>Ca</a:t>
            </a:r>
            <a:r>
              <a:rPr lang="de-DE" dirty="0"/>
              <a:t> bzw. ihre entsprechenden Salze benötigt.</a:t>
            </a:r>
          </a:p>
          <a:p>
            <a:pPr lvl="0"/>
            <a:r>
              <a:rPr lang="de-DE" dirty="0"/>
              <a:t>Aus 1 </a:t>
            </a:r>
            <a:r>
              <a:rPr lang="de-DE" dirty="0" err="1"/>
              <a:t>g</a:t>
            </a:r>
            <a:r>
              <a:rPr lang="de-DE" dirty="0"/>
              <a:t> P entstehen dabei 4,87 </a:t>
            </a:r>
            <a:r>
              <a:rPr lang="de-DE" dirty="0" err="1"/>
              <a:t>g</a:t>
            </a:r>
            <a:r>
              <a:rPr lang="de-DE" dirty="0"/>
              <a:t> FePO</a:t>
            </a:r>
            <a:r>
              <a:rPr lang="de-DE" baseline="-25000" dirty="0"/>
              <a:t>4</a:t>
            </a:r>
            <a:r>
              <a:rPr lang="de-DE" dirty="0"/>
              <a:t> oder 3,94 </a:t>
            </a:r>
            <a:r>
              <a:rPr lang="de-DE" dirty="0" err="1"/>
              <a:t>g</a:t>
            </a:r>
            <a:r>
              <a:rPr lang="de-DE" dirty="0"/>
              <a:t> AlPO</a:t>
            </a:r>
            <a:r>
              <a:rPr lang="de-DE" baseline="-25000" dirty="0"/>
              <a:t>4</a:t>
            </a:r>
            <a:r>
              <a:rPr lang="de-DE" dirty="0"/>
              <a:t> oder 5,00 </a:t>
            </a:r>
            <a:r>
              <a:rPr lang="de-DE" dirty="0" err="1"/>
              <a:t>g</a:t>
            </a:r>
            <a:r>
              <a:rPr lang="de-DE" dirty="0"/>
              <a:t> Ca</a:t>
            </a:r>
            <a:r>
              <a:rPr lang="de-DE" baseline="-25000" dirty="0"/>
              <a:t>3</a:t>
            </a:r>
            <a:r>
              <a:rPr lang="de-DE" dirty="0"/>
              <a:t>(PO</a:t>
            </a:r>
            <a:r>
              <a:rPr lang="de-DE" baseline="-25000" dirty="0"/>
              <a:t>4</a:t>
            </a:r>
            <a:r>
              <a:rPr lang="de-DE" dirty="0"/>
              <a:t>)</a:t>
            </a:r>
            <a:r>
              <a:rPr lang="de-DE" baseline="-25000" dirty="0"/>
              <a:t>2</a:t>
            </a:r>
            <a:r>
              <a:rPr lang="de-DE" dirty="0"/>
              <a:t>.</a:t>
            </a:r>
          </a:p>
          <a:p>
            <a:r>
              <a:rPr lang="de-DE" dirty="0"/>
              <a:t>(Wikipedia)</a:t>
            </a:r>
          </a:p>
          <a:p>
            <a:r>
              <a:rPr lang="de-DE" dirty="0"/>
              <a:t>(Im Versuch habe ich festgesellt, dass es ca. 20g Calciumhydroxid braucht, um 1 </a:t>
            </a:r>
            <a:r>
              <a:rPr lang="de-DE" dirty="0" err="1"/>
              <a:t>g</a:t>
            </a:r>
            <a:r>
              <a:rPr lang="de-DE" dirty="0"/>
              <a:t> P zu binden. )</a:t>
            </a:r>
          </a:p>
          <a:p>
            <a:r>
              <a:rPr lang="de-CH" dirty="0"/>
              <a:t> </a:t>
            </a:r>
            <a:endParaRPr lang="de-DE" dirty="0"/>
          </a:p>
          <a:p>
            <a:r>
              <a:rPr lang="de-CH" dirty="0"/>
              <a:t> </a:t>
            </a:r>
            <a:endParaRPr lang="de-DE" dirty="0"/>
          </a:p>
          <a:p>
            <a:r>
              <a:rPr lang="de-DE" dirty="0"/>
              <a:t>2 (PO</a:t>
            </a:r>
            <a:r>
              <a:rPr lang="de-DE" baseline="-25000" dirty="0"/>
              <a:t>4</a:t>
            </a:r>
            <a:r>
              <a:rPr lang="de-DE" dirty="0"/>
              <a:t>)</a:t>
            </a:r>
            <a:r>
              <a:rPr lang="de-DE" baseline="30000" dirty="0"/>
              <a:t>3-  + </a:t>
            </a:r>
            <a:r>
              <a:rPr lang="de-DE" dirty="0"/>
              <a:t>3Ca(OH)</a:t>
            </a:r>
            <a:r>
              <a:rPr lang="de-DE" baseline="-25000" dirty="0"/>
              <a:t>2  </a:t>
            </a:r>
            <a:r>
              <a:rPr lang="de-DE" dirty="0">
                <a:sym typeface="Symbol" charset="2"/>
              </a:rPr>
              <a:t></a:t>
            </a:r>
            <a:r>
              <a:rPr lang="de-DE" dirty="0"/>
              <a:t> Ca</a:t>
            </a:r>
            <a:r>
              <a:rPr lang="de-DE" baseline="-25000" dirty="0"/>
              <a:t>3</a:t>
            </a:r>
            <a:r>
              <a:rPr lang="de-DE" dirty="0"/>
              <a:t>(PO</a:t>
            </a:r>
            <a:r>
              <a:rPr lang="de-DE" baseline="-25000" dirty="0"/>
              <a:t>4</a:t>
            </a:r>
            <a:r>
              <a:rPr lang="de-DE" dirty="0"/>
              <a:t>)</a:t>
            </a:r>
            <a:r>
              <a:rPr lang="de-DE" baseline="-25000" dirty="0"/>
              <a:t>2</a:t>
            </a:r>
            <a:r>
              <a:rPr lang="de-DE" dirty="0"/>
              <a:t> + 6OH</a:t>
            </a:r>
            <a:r>
              <a:rPr lang="de-DE" baseline="30000" dirty="0"/>
              <a:t>- </a:t>
            </a:r>
            <a:r>
              <a:rPr lang="de-CH" dirty="0"/>
              <a:t> (</a:t>
            </a:r>
            <a:r>
              <a:rPr lang="de-DE" dirty="0" err="1"/>
              <a:t>Ca</a:t>
            </a:r>
            <a:r>
              <a:rPr lang="de-DE" dirty="0"/>
              <a:t>(OH)</a:t>
            </a:r>
            <a:r>
              <a:rPr lang="de-DE" baseline="-25000" dirty="0"/>
              <a:t>2  </a:t>
            </a:r>
            <a:r>
              <a:rPr lang="de-DE" dirty="0"/>
              <a:t>= Calciumhydroxid = gelöschter Kalk)</a:t>
            </a:r>
          </a:p>
          <a:p>
            <a:r>
              <a:rPr lang="de-CH" dirty="0"/>
              <a:t>Beispiel:</a:t>
            </a:r>
            <a:endParaRPr lang="de-DE" dirty="0"/>
          </a:p>
          <a:p>
            <a:r>
              <a:rPr lang="de-CH" dirty="0"/>
              <a:t>In einem reinen </a:t>
            </a:r>
            <a:r>
              <a:rPr lang="de-CH" dirty="0" err="1"/>
              <a:t>Kalkkies</a:t>
            </a:r>
            <a:r>
              <a:rPr lang="de-CH" dirty="0"/>
              <a:t> (Jura- oder Alpenkalk) der Körnung 3/6 ist pro Liter Kies 9.3 – 8.5 mg </a:t>
            </a:r>
            <a:r>
              <a:rPr lang="de-CH" dirty="0" err="1"/>
              <a:t>Ca</a:t>
            </a:r>
            <a:r>
              <a:rPr lang="de-CH" dirty="0"/>
              <a:t> löslich. </a:t>
            </a:r>
            <a:endParaRPr lang="de-DE" dirty="0"/>
          </a:p>
          <a:p>
            <a:r>
              <a:rPr lang="de-CH" dirty="0"/>
              <a:t> </a:t>
            </a:r>
            <a:endParaRPr lang="de-DE" dirty="0"/>
          </a:p>
          <a:p>
            <a:r>
              <a:rPr lang="de-CH" dirty="0"/>
              <a:t>Pro Liter Filtermaterial kann also ca. 4.6 mg P gebunden werden. </a:t>
            </a:r>
            <a:endParaRPr lang="de-DE" dirty="0"/>
          </a:p>
          <a:p>
            <a:r>
              <a:rPr lang="de-CH" dirty="0"/>
              <a:t>1 Badegast bringt pro Bad ca. 100 mg/P in den Teich. </a:t>
            </a:r>
            <a:endParaRPr lang="de-DE" dirty="0"/>
          </a:p>
          <a:p>
            <a:r>
              <a:rPr lang="de-CH" dirty="0"/>
              <a:t>Können andere Eintragungen ausgeschlossen werden (was allerdings in den seltensten Fällen zutrifft) </a:t>
            </a:r>
          </a:p>
          <a:p>
            <a:r>
              <a:rPr lang="de-CH" dirty="0"/>
              <a:t> bräuchte es pro Badegast und Tag ca. 21 </a:t>
            </a:r>
            <a:r>
              <a:rPr lang="de-CH" dirty="0" err="1"/>
              <a:t>lt</a:t>
            </a:r>
            <a:r>
              <a:rPr lang="de-CH" dirty="0"/>
              <a:t> Kies. </a:t>
            </a:r>
            <a:endParaRPr lang="de-DE" dirty="0"/>
          </a:p>
          <a:p>
            <a:r>
              <a:rPr lang="de-CH" dirty="0"/>
              <a:t>Oder anders ausgedrückt: Bei der Verwendung von 5 m3 Kalk-Kies (= 5000 </a:t>
            </a:r>
            <a:r>
              <a:rPr lang="de-CH" dirty="0" err="1"/>
              <a:t>lt</a:t>
            </a:r>
            <a:r>
              <a:rPr lang="de-CH" dirty="0"/>
              <a:t>) verbraucht </a:t>
            </a:r>
          </a:p>
          <a:p>
            <a:r>
              <a:rPr lang="de-CH" dirty="0"/>
              <a:t>1 Badegast diese Kapazität in ca. 238 Tagen. </a:t>
            </a:r>
            <a:endParaRPr lang="de-DE" dirty="0"/>
          </a:p>
          <a:p>
            <a:endParaRPr lang="de-DE" dirty="0"/>
          </a:p>
        </p:txBody>
      </p:sp>
      <p:sp>
        <p:nvSpPr>
          <p:cNvPr id="5" name="Textfeld 4"/>
          <p:cNvSpPr txBox="1"/>
          <p:nvPr/>
        </p:nvSpPr>
        <p:spPr>
          <a:xfrm>
            <a:off x="1748589" y="524268"/>
            <a:ext cx="4079450" cy="461665"/>
          </a:xfrm>
          <a:prstGeom prst="rect">
            <a:avLst/>
          </a:prstGeom>
          <a:noFill/>
        </p:spPr>
        <p:txBody>
          <a:bodyPr wrap="none" rtlCol="0">
            <a:spAutoFit/>
          </a:bodyPr>
          <a:lstStyle/>
          <a:p>
            <a:r>
              <a:rPr lang="de-DE" sz="2400" dirty="0"/>
              <a:t>Phosphatabsorption durch Kalk</a:t>
            </a:r>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Tree>
    <p:extLst>
      <p:ext uri="{BB962C8B-B14F-4D97-AF65-F5344CB8AC3E}">
        <p14:creationId xmlns:p14="http://schemas.microsoft.com/office/powerpoint/2010/main" val="543887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sp>
        <p:nvSpPr>
          <p:cNvPr id="4" name="Textfeld 3"/>
          <p:cNvSpPr txBox="1"/>
          <p:nvPr/>
        </p:nvSpPr>
        <p:spPr>
          <a:xfrm>
            <a:off x="2069432" y="1363579"/>
            <a:ext cx="7876673" cy="4062651"/>
          </a:xfrm>
          <a:prstGeom prst="rect">
            <a:avLst/>
          </a:prstGeom>
          <a:noFill/>
        </p:spPr>
        <p:txBody>
          <a:bodyPr wrap="square" rtlCol="0">
            <a:spAutoFit/>
          </a:bodyPr>
          <a:lstStyle/>
          <a:p>
            <a:pPr lvl="0"/>
            <a:r>
              <a:rPr lang="de-CH" sz="2400" b="1" dirty="0"/>
              <a:t>Welches Material ist überhaupt als Filtermaterial geeignet</a:t>
            </a:r>
            <a:endParaRPr lang="de-DE" sz="2400" dirty="0"/>
          </a:p>
          <a:p>
            <a:r>
              <a:rPr lang="de-CH" sz="2400" dirty="0"/>
              <a:t>Ich habe folgende Filtermaterialien untersucht:</a:t>
            </a:r>
            <a:endParaRPr lang="de-DE" sz="2400" dirty="0"/>
          </a:p>
          <a:p>
            <a:pPr lvl="0"/>
            <a:r>
              <a:rPr lang="de-CH" sz="2400" dirty="0"/>
              <a:t>PP – Kügelchen 3mm</a:t>
            </a:r>
            <a:endParaRPr lang="de-DE" sz="2400" dirty="0"/>
          </a:p>
          <a:p>
            <a:pPr lvl="0"/>
            <a:r>
              <a:rPr lang="de-CH" sz="2400" dirty="0"/>
              <a:t>Jura- Kalk, gebrochen 4/8</a:t>
            </a:r>
            <a:endParaRPr lang="de-DE" sz="2400" dirty="0"/>
          </a:p>
          <a:p>
            <a:pPr lvl="0"/>
            <a:r>
              <a:rPr lang="de-CH" sz="2400" dirty="0"/>
              <a:t>Glassplit </a:t>
            </a:r>
            <a:endParaRPr lang="de-DE" sz="2400" dirty="0"/>
          </a:p>
          <a:p>
            <a:pPr lvl="0"/>
            <a:r>
              <a:rPr lang="de-CH" sz="2400" dirty="0"/>
              <a:t>Granitsplit 4/8</a:t>
            </a:r>
            <a:endParaRPr lang="de-DE" sz="2400" dirty="0"/>
          </a:p>
          <a:p>
            <a:pPr lvl="0"/>
            <a:r>
              <a:rPr lang="de-CH" sz="2400" dirty="0" err="1"/>
              <a:t>Rundkies</a:t>
            </a:r>
            <a:r>
              <a:rPr lang="de-CH" sz="2400" dirty="0"/>
              <a:t> 8/16 mit ca. 30 % Kalkanteil</a:t>
            </a:r>
            <a:endParaRPr lang="de-DE" sz="2400" dirty="0"/>
          </a:p>
          <a:p>
            <a:pPr lvl="0"/>
            <a:r>
              <a:rPr lang="de-CH" sz="2400" dirty="0"/>
              <a:t>PVC – Kügelchen </a:t>
            </a:r>
            <a:endParaRPr lang="de-DE" sz="2400" dirty="0"/>
          </a:p>
          <a:p>
            <a:pPr lvl="0"/>
            <a:r>
              <a:rPr lang="de-CH" sz="2400" dirty="0"/>
              <a:t>Marmorsplitt</a:t>
            </a:r>
            <a:endParaRPr lang="de-DE" sz="2400" dirty="0"/>
          </a:p>
          <a:p>
            <a:pPr lvl="0"/>
            <a:r>
              <a:rPr lang="de-CH" sz="2400" dirty="0"/>
              <a:t>Filterkrallen (</a:t>
            </a:r>
            <a:r>
              <a:rPr lang="de-CH" sz="2400" dirty="0" err="1"/>
              <a:t>Koi</a:t>
            </a:r>
            <a:r>
              <a:rPr lang="de-CH" sz="2400" dirty="0"/>
              <a:t>-Bedarf) aus PVC</a:t>
            </a:r>
            <a:endParaRPr lang="de-DE" sz="2400" dirty="0"/>
          </a:p>
          <a:p>
            <a:endParaRPr lang="de-DE" dirty="0"/>
          </a:p>
        </p:txBody>
      </p:sp>
      <p:sp>
        <p:nvSpPr>
          <p:cNvPr id="5" name="Textfeld 4"/>
          <p:cNvSpPr txBox="1"/>
          <p:nvPr/>
        </p:nvSpPr>
        <p:spPr>
          <a:xfrm>
            <a:off x="2069432" y="781133"/>
            <a:ext cx="4031745" cy="523220"/>
          </a:xfrm>
          <a:prstGeom prst="rect">
            <a:avLst/>
          </a:prstGeom>
          <a:noFill/>
        </p:spPr>
        <p:txBody>
          <a:bodyPr wrap="none" rtlCol="0">
            <a:spAutoFit/>
          </a:bodyPr>
          <a:lstStyle/>
          <a:p>
            <a:r>
              <a:rPr lang="de-DE" sz="2800" b="1" dirty="0"/>
              <a:t>Trägermaterial für </a:t>
            </a:r>
            <a:r>
              <a:rPr lang="de-DE" sz="2800" b="1" dirty="0" err="1"/>
              <a:t>Biofilm</a:t>
            </a:r>
            <a:endParaRPr lang="de-DE" sz="2800" b="1" dirty="0"/>
          </a:p>
        </p:txBody>
      </p:sp>
      <p:pic>
        <p:nvPicPr>
          <p:cNvPr id="6" name="Bil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Tree>
    <p:extLst>
      <p:ext uri="{BB962C8B-B14F-4D97-AF65-F5344CB8AC3E}">
        <p14:creationId xmlns:p14="http://schemas.microsoft.com/office/powerpoint/2010/main" val="1624649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sp>
        <p:nvSpPr>
          <p:cNvPr id="4" name="Textfeld 3"/>
          <p:cNvSpPr txBox="1"/>
          <p:nvPr/>
        </p:nvSpPr>
        <p:spPr>
          <a:xfrm>
            <a:off x="399723" y="716185"/>
            <a:ext cx="10564126" cy="2308324"/>
          </a:xfrm>
          <a:prstGeom prst="rect">
            <a:avLst/>
          </a:prstGeom>
          <a:noFill/>
        </p:spPr>
        <p:txBody>
          <a:bodyPr wrap="square" rtlCol="0">
            <a:spAutoFit/>
          </a:bodyPr>
          <a:lstStyle/>
          <a:p>
            <a:pPr lvl="1"/>
            <a:r>
              <a:rPr lang="de-CH" dirty="0"/>
              <a:t>PP-Kügelchen</a:t>
            </a:r>
            <a:endParaRPr lang="de-DE" sz="2800" dirty="0"/>
          </a:p>
          <a:p>
            <a:r>
              <a:rPr lang="de-CH" dirty="0"/>
              <a:t>Auf der Suche nach einem leichten Filtermaterial, das allenfalls in einem vorgefertigten und einfach einsetzbaren Filter zur Phosphatbindung eingesetzt werden könnte, bin ich auf die allerdings recht teuren PP-Kügelchen gestossen. </a:t>
            </a:r>
            <a:endParaRPr lang="de-DE" sz="2800" dirty="0"/>
          </a:p>
          <a:p>
            <a:r>
              <a:rPr lang="de-CH" dirty="0"/>
              <a:t>Wie die untenstehende Grafik aber zeigt, ist dieses Material völlig ungeeignet. Dies mag am Material liegen, aber vielleicht auch an der sehr glatten Oberfläche. Es kann ausgeschlossen werden, dass das Material vorher mit irgendwelchen </a:t>
            </a:r>
            <a:r>
              <a:rPr lang="de-CH" dirty="0" err="1"/>
              <a:t>Bioziden</a:t>
            </a:r>
            <a:r>
              <a:rPr lang="de-CH" dirty="0"/>
              <a:t> behandelt wurde. </a:t>
            </a:r>
            <a:endParaRPr lang="de-DE" sz="2800" dirty="0"/>
          </a:p>
          <a:p>
            <a:endParaRPr lang="de-DE" dirty="0"/>
          </a:p>
        </p:txBody>
      </p:sp>
      <p:sp>
        <p:nvSpPr>
          <p:cNvPr id="6" name="Textfeld 5"/>
          <p:cNvSpPr txBox="1"/>
          <p:nvPr/>
        </p:nvSpPr>
        <p:spPr>
          <a:xfrm>
            <a:off x="399723" y="2828911"/>
            <a:ext cx="11231445" cy="1477328"/>
          </a:xfrm>
          <a:prstGeom prst="rect">
            <a:avLst/>
          </a:prstGeom>
          <a:noFill/>
        </p:spPr>
        <p:txBody>
          <a:bodyPr wrap="square" rtlCol="0">
            <a:spAutoFit/>
          </a:bodyPr>
          <a:lstStyle/>
          <a:p>
            <a:pPr lvl="1"/>
            <a:r>
              <a:rPr lang="de-CH" dirty="0"/>
              <a:t>Marmor-Splitt, gebrochen, 4/8  (CaCO3)</a:t>
            </a:r>
            <a:endParaRPr lang="de-DE" sz="2800" dirty="0"/>
          </a:p>
          <a:p>
            <a:r>
              <a:rPr lang="de-CH" dirty="0"/>
              <a:t>Hier stellt sich die Frage, inwieweit die Bindung des Phosphors durch den </a:t>
            </a:r>
            <a:r>
              <a:rPr lang="de-CH" dirty="0" err="1"/>
              <a:t>Biofilm</a:t>
            </a:r>
            <a:r>
              <a:rPr lang="de-CH" dirty="0"/>
              <a:t> oder die chemische Bindung mit dem Kalk stattfindet. Letztere wäre wie oben erwähnt, mehr oder weniger irreversibel.  Die Bindung des PO4 erfolgt sehr schnell, stagniert aber auf einem recht hohen Niveau. </a:t>
            </a:r>
            <a:endParaRPr lang="de-DE" sz="2800" dirty="0"/>
          </a:p>
          <a:p>
            <a:endParaRPr lang="de-DE" dirty="0"/>
          </a:p>
        </p:txBody>
      </p:sp>
      <p:sp>
        <p:nvSpPr>
          <p:cNvPr id="7" name="Textfeld 6"/>
          <p:cNvSpPr txBox="1"/>
          <p:nvPr/>
        </p:nvSpPr>
        <p:spPr>
          <a:xfrm>
            <a:off x="640080" y="4091201"/>
            <a:ext cx="10808208" cy="1200329"/>
          </a:xfrm>
          <a:prstGeom prst="rect">
            <a:avLst/>
          </a:prstGeom>
          <a:noFill/>
        </p:spPr>
        <p:txBody>
          <a:bodyPr wrap="square" rtlCol="0">
            <a:spAutoFit/>
          </a:bodyPr>
          <a:lstStyle/>
          <a:p>
            <a:pPr lvl="1"/>
            <a:r>
              <a:rPr lang="de-CH" dirty="0"/>
              <a:t>Glassplit  </a:t>
            </a:r>
            <a:endParaRPr lang="de-DE" sz="2800" dirty="0"/>
          </a:p>
          <a:p>
            <a:r>
              <a:rPr lang="de-CH" dirty="0"/>
              <a:t>Dieses Material wurde vor allem eingesetzt, um im Vergleich zum Kalk herauszufinden, wieviel P durch den </a:t>
            </a:r>
            <a:r>
              <a:rPr lang="de-CH" dirty="0" err="1"/>
              <a:t>Biofilm</a:t>
            </a:r>
            <a:r>
              <a:rPr lang="de-CH" dirty="0"/>
              <a:t> heraus genommen werden konnte. Und es ist durchaus erstaunlich, wieviel das ist, besonders bei höheren P-Konzentrationen</a:t>
            </a:r>
            <a:endParaRPr lang="de-DE" sz="2800" dirty="0"/>
          </a:p>
        </p:txBody>
      </p:sp>
      <p:pic>
        <p:nvPicPr>
          <p:cNvPr id="8" name="Bild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9" name="Bild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Tree>
    <p:extLst>
      <p:ext uri="{BB962C8B-B14F-4D97-AF65-F5344CB8AC3E}">
        <p14:creationId xmlns:p14="http://schemas.microsoft.com/office/powerpoint/2010/main" val="1037213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sp>
        <p:nvSpPr>
          <p:cNvPr id="4" name="Textfeld 3"/>
          <p:cNvSpPr txBox="1"/>
          <p:nvPr/>
        </p:nvSpPr>
        <p:spPr>
          <a:xfrm>
            <a:off x="475488" y="603504"/>
            <a:ext cx="10844784" cy="6217087"/>
          </a:xfrm>
          <a:prstGeom prst="rect">
            <a:avLst/>
          </a:prstGeom>
          <a:noFill/>
        </p:spPr>
        <p:txBody>
          <a:bodyPr wrap="square" rtlCol="0">
            <a:spAutoFit/>
          </a:bodyPr>
          <a:lstStyle/>
          <a:p>
            <a:pPr lvl="1"/>
            <a:r>
              <a:rPr lang="de-CH" sz="2200" dirty="0" err="1"/>
              <a:t>Rundkies</a:t>
            </a:r>
            <a:r>
              <a:rPr lang="de-CH" sz="2200" dirty="0"/>
              <a:t> 8/16 mit ca. 30% Kalkanteil</a:t>
            </a:r>
            <a:endParaRPr lang="de-DE" sz="2200" dirty="0"/>
          </a:p>
          <a:p>
            <a:r>
              <a:rPr lang="de-CH" sz="2200" dirty="0"/>
              <a:t>      Hier haben wir ein Material, wie es in der Schweiz und wohl auch im süddeutschen Raum in    </a:t>
            </a:r>
            <a:endParaRPr lang="de-DE" sz="2200" dirty="0"/>
          </a:p>
          <a:p>
            <a:r>
              <a:rPr lang="de-CH" sz="2200" dirty="0"/>
              <a:t>      den Gletschermoränen recht häufig vorkommt. Hier liegt häufig eine Mischung aus Granit, </a:t>
            </a:r>
            <a:endParaRPr lang="de-DE" sz="2200" dirty="0"/>
          </a:p>
          <a:p>
            <a:r>
              <a:rPr lang="de-CH" sz="2200" dirty="0"/>
              <a:t>      </a:t>
            </a:r>
            <a:r>
              <a:rPr lang="de-CH" sz="2200" dirty="0" err="1"/>
              <a:t>Quazit</a:t>
            </a:r>
            <a:r>
              <a:rPr lang="de-CH" sz="2200" dirty="0"/>
              <a:t> und Kalkgestein vor.  Die Abbauraten sind durchschnittlich</a:t>
            </a:r>
            <a:endParaRPr lang="de-DE" sz="2200" dirty="0"/>
          </a:p>
          <a:p>
            <a:r>
              <a:rPr lang="de-CH" sz="2200" dirty="0"/>
              <a:t> </a:t>
            </a:r>
            <a:endParaRPr lang="de-DE" sz="2200" dirty="0"/>
          </a:p>
          <a:p>
            <a:pPr lvl="1"/>
            <a:r>
              <a:rPr lang="de-CH" sz="2200" dirty="0"/>
              <a:t>PVC-Kügelchen. </a:t>
            </a:r>
            <a:endParaRPr lang="de-DE" sz="2200" dirty="0"/>
          </a:p>
          <a:p>
            <a:r>
              <a:rPr lang="de-CH" sz="2200" dirty="0"/>
              <a:t>Auch bei diesem Material steht im Vordergrund die Verwendung als Filtermaterial in einem vorgefertigten Filter, der anstelle eines grossen Kiesfilters zum Einsatz kommen könnte, sei es als Sanierungsmassnahme oder auch als Grundausstattung. In der Form von Kügelchen scheint das Material aber nicht geeignet zu sein, die Abbauraten sind gering,</a:t>
            </a:r>
          </a:p>
          <a:p>
            <a:endParaRPr lang="de-CH" sz="2200" dirty="0"/>
          </a:p>
          <a:p>
            <a:pPr lvl="1"/>
            <a:r>
              <a:rPr lang="de-CH" sz="2200" dirty="0" err="1"/>
              <a:t>Koiteich</a:t>
            </a:r>
            <a:r>
              <a:rPr lang="de-CH" sz="2200" dirty="0"/>
              <a:t>-Krallen (PVC)</a:t>
            </a:r>
            <a:endParaRPr lang="de-DE" sz="2200" dirty="0"/>
          </a:p>
          <a:p>
            <a:r>
              <a:rPr lang="de-CH" sz="2200" dirty="0"/>
              <a:t>Dieses Material, auch bekannt unter  </a:t>
            </a:r>
            <a:r>
              <a:rPr lang="de-DE" sz="2200" dirty="0">
                <a:hlinkClick r:id="rId2"/>
              </a:rPr>
              <a:t>HEL-X® HXF 25 KLL </a:t>
            </a:r>
            <a:r>
              <a:rPr lang="de-DE" sz="2200" dirty="0"/>
              <a:t> oder anderen Markenbegriffen. Im Gegensatz zu den PVC- Kügelchen ist dieses Material sehr effizient und bildet sehr rasch einen </a:t>
            </a:r>
            <a:r>
              <a:rPr lang="de-DE" sz="2200" dirty="0" err="1"/>
              <a:t>Biofilm</a:t>
            </a:r>
            <a:endParaRPr lang="de-DE" sz="2200" dirty="0"/>
          </a:p>
          <a:p>
            <a:endParaRPr lang="de-DE" sz="2800" dirty="0"/>
          </a:p>
          <a:p>
            <a:endParaRPr lang="de-DE" dirty="0"/>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Tree>
    <p:extLst>
      <p:ext uri="{BB962C8B-B14F-4D97-AF65-F5344CB8AC3E}">
        <p14:creationId xmlns:p14="http://schemas.microsoft.com/office/powerpoint/2010/main" val="182917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sp>
        <p:nvSpPr>
          <p:cNvPr id="4" name="Textfeld 3"/>
          <p:cNvSpPr txBox="1"/>
          <p:nvPr/>
        </p:nvSpPr>
        <p:spPr>
          <a:xfrm>
            <a:off x="475488" y="603504"/>
            <a:ext cx="10844784" cy="6217087"/>
          </a:xfrm>
          <a:prstGeom prst="rect">
            <a:avLst/>
          </a:prstGeom>
          <a:noFill/>
        </p:spPr>
        <p:txBody>
          <a:bodyPr wrap="square" rtlCol="0">
            <a:spAutoFit/>
          </a:bodyPr>
          <a:lstStyle/>
          <a:p>
            <a:pPr lvl="1"/>
            <a:r>
              <a:rPr lang="de-CH" sz="2200" dirty="0" err="1"/>
              <a:t>Rundkies</a:t>
            </a:r>
            <a:r>
              <a:rPr lang="de-CH" sz="2200" dirty="0"/>
              <a:t> 8/16 mit ca. 30% Kalkanteil</a:t>
            </a:r>
            <a:endParaRPr lang="de-DE" sz="2200" dirty="0"/>
          </a:p>
          <a:p>
            <a:r>
              <a:rPr lang="de-CH" sz="2200" dirty="0"/>
              <a:t>      Hier haben wir ein Material, wie es in der Schweiz und wohl auch im süddeutschen Raum in    </a:t>
            </a:r>
            <a:endParaRPr lang="de-DE" sz="2200" dirty="0"/>
          </a:p>
          <a:p>
            <a:r>
              <a:rPr lang="de-CH" sz="2200" dirty="0"/>
              <a:t>      den Gletschermoränen recht häufig vorkommt. Hier liegt häufig eine Mischung aus Granit, </a:t>
            </a:r>
            <a:endParaRPr lang="de-DE" sz="2200" dirty="0"/>
          </a:p>
          <a:p>
            <a:r>
              <a:rPr lang="de-CH" sz="2200" dirty="0"/>
              <a:t>      </a:t>
            </a:r>
            <a:r>
              <a:rPr lang="de-CH" sz="2200" dirty="0" err="1"/>
              <a:t>Quazit</a:t>
            </a:r>
            <a:r>
              <a:rPr lang="de-CH" sz="2200" dirty="0"/>
              <a:t> und Kalkgestein vor.  Die Abbauraten sind durchschnittlich</a:t>
            </a:r>
            <a:endParaRPr lang="de-DE" sz="2200" dirty="0"/>
          </a:p>
          <a:p>
            <a:r>
              <a:rPr lang="de-CH" sz="2200" dirty="0"/>
              <a:t> </a:t>
            </a:r>
            <a:endParaRPr lang="de-DE" sz="2200" dirty="0"/>
          </a:p>
          <a:p>
            <a:pPr lvl="1"/>
            <a:r>
              <a:rPr lang="de-CH" sz="2200" dirty="0"/>
              <a:t>PVC-Kügelchen. </a:t>
            </a:r>
            <a:endParaRPr lang="de-DE" sz="2200" dirty="0"/>
          </a:p>
          <a:p>
            <a:r>
              <a:rPr lang="de-CH" sz="2200" dirty="0"/>
              <a:t>Auch bei diesem Material steht im Vordergrund die Verwendung als Filtermaterial in einem vorgefertigten Filter, der anstelle eines grossen Kiesfilters zum Einsatz kommen könnte, sei es als Sanierungsmassnahme oder auch als Grundausstattung. In der Form von Kügelchen scheint das Material aber nicht geeignet zu sein, die Abbauraten sind gering,</a:t>
            </a:r>
          </a:p>
          <a:p>
            <a:endParaRPr lang="de-CH" sz="2200" dirty="0"/>
          </a:p>
          <a:p>
            <a:pPr lvl="1"/>
            <a:r>
              <a:rPr lang="de-CH" sz="2200" dirty="0" err="1"/>
              <a:t>Koiteich</a:t>
            </a:r>
            <a:r>
              <a:rPr lang="de-CH" sz="2200" dirty="0"/>
              <a:t>-Krallen (PVC)</a:t>
            </a:r>
            <a:endParaRPr lang="de-DE" sz="2200" dirty="0"/>
          </a:p>
          <a:p>
            <a:r>
              <a:rPr lang="de-CH" sz="2200" dirty="0"/>
              <a:t>Dieses Material, auch bekannt unter  </a:t>
            </a:r>
            <a:r>
              <a:rPr lang="de-DE" sz="2200" dirty="0">
                <a:hlinkClick r:id="rId2"/>
              </a:rPr>
              <a:t>HEL-X® HXF 25 KLL </a:t>
            </a:r>
            <a:r>
              <a:rPr lang="de-DE" sz="2200" dirty="0"/>
              <a:t> oder anderen Markenbegriffen. Im Gegensatz zu den PVC- Kügelchen ist dieses Material sehr effizient und bildet sehr rasch einen </a:t>
            </a:r>
            <a:r>
              <a:rPr lang="de-DE" sz="2200" dirty="0" err="1"/>
              <a:t>Biofilm</a:t>
            </a:r>
            <a:endParaRPr lang="de-DE" sz="2200" dirty="0"/>
          </a:p>
          <a:p>
            <a:endParaRPr lang="de-DE" sz="2800" dirty="0"/>
          </a:p>
          <a:p>
            <a:endParaRPr lang="de-DE" dirty="0"/>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spTree>
    <p:extLst>
      <p:ext uri="{BB962C8B-B14F-4D97-AF65-F5344CB8AC3E}">
        <p14:creationId xmlns:p14="http://schemas.microsoft.com/office/powerpoint/2010/main" val="1500007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pic>
        <p:nvPicPr>
          <p:cNvPr id="5" name="Bild 5">
            <a:extLst>
              <a:ext uri="{FF2B5EF4-FFF2-40B4-BE49-F238E27FC236}">
                <a16:creationId xmlns:a16="http://schemas.microsoft.com/office/drawing/2014/main" id="{41241D92-5171-4483-A9A9-9D20B84D5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pic>
        <p:nvPicPr>
          <p:cNvPr id="6" name="Bild 4">
            <a:extLst>
              <a:ext uri="{FF2B5EF4-FFF2-40B4-BE49-F238E27FC236}">
                <a16:creationId xmlns:a16="http://schemas.microsoft.com/office/drawing/2014/main" id="{8119A918-9189-4EA2-AE25-BB955AF8E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pic>
        <p:nvPicPr>
          <p:cNvPr id="7" name="Grafik 6" descr="Ein Bild, das drinnen, Tisch enthält.&#10;&#10;Mit sehr hoher Zuverlässigkeit generierte Beschreibung">
            <a:extLst>
              <a:ext uri="{FF2B5EF4-FFF2-40B4-BE49-F238E27FC236}">
                <a16:creationId xmlns:a16="http://schemas.microsoft.com/office/drawing/2014/main" id="{8C234B7A-EBD8-4BDF-9CB6-DF810E5490A3}"/>
              </a:ext>
            </a:extLst>
          </p:cNvPr>
          <p:cNvPicPr/>
          <p:nvPr/>
        </p:nvPicPr>
        <p:blipFill>
          <a:blip r:embed="rId4">
            <a:extLst>
              <a:ext uri="{28A0092B-C50C-407E-A947-70E740481C1C}">
                <a14:useLocalDpi xmlns:a14="http://schemas.microsoft.com/office/drawing/2010/main"/>
              </a:ext>
            </a:extLst>
          </a:blip>
          <a:stretch>
            <a:fillRect/>
          </a:stretch>
        </p:blipFill>
        <p:spPr>
          <a:xfrm>
            <a:off x="929640" y="788613"/>
            <a:ext cx="7123676" cy="4623142"/>
          </a:xfrm>
          <a:prstGeom prst="rect">
            <a:avLst/>
          </a:prstGeom>
        </p:spPr>
      </p:pic>
      <p:sp>
        <p:nvSpPr>
          <p:cNvPr id="8" name="Textfeld 7">
            <a:extLst>
              <a:ext uri="{FF2B5EF4-FFF2-40B4-BE49-F238E27FC236}">
                <a16:creationId xmlns:a16="http://schemas.microsoft.com/office/drawing/2014/main" id="{16946AEC-0FBA-4557-97F1-233BCE29F1A0}"/>
              </a:ext>
            </a:extLst>
          </p:cNvPr>
          <p:cNvSpPr txBox="1"/>
          <p:nvPr/>
        </p:nvSpPr>
        <p:spPr>
          <a:xfrm>
            <a:off x="8826760" y="464694"/>
            <a:ext cx="3086560" cy="461665"/>
          </a:xfrm>
          <a:prstGeom prst="rect">
            <a:avLst/>
          </a:prstGeom>
          <a:noFill/>
        </p:spPr>
        <p:txBody>
          <a:bodyPr wrap="square" rtlCol="0">
            <a:spAutoFit/>
          </a:bodyPr>
          <a:lstStyle/>
          <a:p>
            <a:r>
              <a:rPr lang="de-CH" sz="2400" b="1" dirty="0"/>
              <a:t>Mein Labor</a:t>
            </a:r>
            <a:endParaRPr lang="de-DE" sz="2400" b="1" dirty="0"/>
          </a:p>
        </p:txBody>
      </p:sp>
    </p:spTree>
    <p:extLst>
      <p:ext uri="{BB962C8B-B14F-4D97-AF65-F5344CB8AC3E}">
        <p14:creationId xmlns:p14="http://schemas.microsoft.com/office/powerpoint/2010/main" val="188075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0"/>
            <a:ext cx="9144000" cy="464695"/>
          </a:xfrm>
        </p:spPr>
        <p:txBody>
          <a:bodyPr>
            <a:normAutofit/>
          </a:bodyPr>
          <a:lstStyle/>
          <a:p>
            <a:r>
              <a:rPr lang="de-DE" sz="2000" b="1" dirty="0"/>
              <a:t>Filterberechnungen</a:t>
            </a:r>
          </a:p>
        </p:txBody>
      </p:sp>
      <p:sp>
        <p:nvSpPr>
          <p:cNvPr id="3" name="Untertitel 2"/>
          <p:cNvSpPr>
            <a:spLocks noGrp="1"/>
          </p:cNvSpPr>
          <p:nvPr>
            <p:ph type="subTitle" idx="1"/>
          </p:nvPr>
        </p:nvSpPr>
        <p:spPr>
          <a:xfrm>
            <a:off x="0" y="6265888"/>
            <a:ext cx="12192000" cy="592111"/>
          </a:xfrm>
        </p:spPr>
        <p:txBody>
          <a:bodyPr>
            <a:normAutofit/>
          </a:bodyPr>
          <a:lstStyle/>
          <a:p>
            <a:r>
              <a:rPr lang="de-DE" sz="2000" dirty="0"/>
              <a:t>Graf Gartenbau + Schwimmteich GmbH die führenden Badeteichbauer</a:t>
            </a:r>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454876"/>
            <a:ext cx="7748016" cy="5811012"/>
          </a:xfrm>
          <a:prstGeom prst="rect">
            <a:avLst/>
          </a:prstGeom>
        </p:spPr>
      </p:pic>
      <p:pic>
        <p:nvPicPr>
          <p:cNvPr id="5" name="Bild 5">
            <a:extLst>
              <a:ext uri="{FF2B5EF4-FFF2-40B4-BE49-F238E27FC236}">
                <a16:creationId xmlns:a16="http://schemas.microsoft.com/office/drawing/2014/main" id="{309848D1-115B-490D-85D7-96B63F861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36" y="5941970"/>
            <a:ext cx="755904" cy="749808"/>
          </a:xfrm>
          <a:prstGeom prst="rect">
            <a:avLst/>
          </a:prstGeom>
        </p:spPr>
      </p:pic>
      <p:pic>
        <p:nvPicPr>
          <p:cNvPr id="6" name="Bild 4">
            <a:extLst>
              <a:ext uri="{FF2B5EF4-FFF2-40B4-BE49-F238E27FC236}">
                <a16:creationId xmlns:a16="http://schemas.microsoft.com/office/drawing/2014/main" id="{85353FE5-FFD2-4E7B-ACFE-D0953CB85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862" y="6163416"/>
            <a:ext cx="1840484" cy="694583"/>
          </a:xfrm>
          <a:prstGeom prst="rect">
            <a:avLst/>
          </a:prstGeom>
        </p:spPr>
      </p:pic>
      <p:sp>
        <p:nvSpPr>
          <p:cNvPr id="7" name="Textfeld 6">
            <a:extLst>
              <a:ext uri="{FF2B5EF4-FFF2-40B4-BE49-F238E27FC236}">
                <a16:creationId xmlns:a16="http://schemas.microsoft.com/office/drawing/2014/main" id="{B7379575-4A89-4563-97F9-67336C3166E0}"/>
              </a:ext>
            </a:extLst>
          </p:cNvPr>
          <p:cNvSpPr txBox="1"/>
          <p:nvPr/>
        </p:nvSpPr>
        <p:spPr>
          <a:xfrm>
            <a:off x="9964862" y="788613"/>
            <a:ext cx="2227138" cy="830997"/>
          </a:xfrm>
          <a:prstGeom prst="rect">
            <a:avLst/>
          </a:prstGeom>
          <a:noFill/>
        </p:spPr>
        <p:txBody>
          <a:bodyPr wrap="square" rtlCol="0">
            <a:spAutoFit/>
          </a:bodyPr>
          <a:lstStyle/>
          <a:p>
            <a:r>
              <a:rPr lang="de-CH" sz="2400" b="1" dirty="0"/>
              <a:t>Die Chemikalien</a:t>
            </a:r>
            <a:endParaRPr lang="de-DE" sz="2400" b="1" dirty="0"/>
          </a:p>
        </p:txBody>
      </p:sp>
    </p:spTree>
    <p:extLst>
      <p:ext uri="{BB962C8B-B14F-4D97-AF65-F5344CB8AC3E}">
        <p14:creationId xmlns:p14="http://schemas.microsoft.com/office/powerpoint/2010/main" val="3311013953"/>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1429</Words>
  <Application>Microsoft Office PowerPoint</Application>
  <PresentationFormat>Breitbild</PresentationFormat>
  <Paragraphs>226</Paragraphs>
  <Slides>21</Slides>
  <Notes>0</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21</vt:i4>
      </vt:variant>
    </vt:vector>
  </HeadingPairs>
  <TitlesOfParts>
    <vt:vector size="28" baseType="lpstr">
      <vt:lpstr>Arial</vt:lpstr>
      <vt:lpstr>Calibri</vt:lpstr>
      <vt:lpstr>Calibri Light</vt:lpstr>
      <vt:lpstr>Symbol</vt:lpstr>
      <vt:lpstr>Times New Roman</vt:lpstr>
      <vt:lpstr>Office-Design</vt:lpstr>
      <vt:lpstr>Worksheet</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lpstr>Filterberechnungen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Filterberechnungen</dc:title>
  <dc:creator>Graf Hans</dc:creator>
  <cp:lastModifiedBy>Graf Hans</cp:lastModifiedBy>
  <cp:revision>29</cp:revision>
  <dcterms:created xsi:type="dcterms:W3CDTF">2017-09-11T18:09:45Z</dcterms:created>
  <dcterms:modified xsi:type="dcterms:W3CDTF">2017-12-07T08:17:31Z</dcterms:modified>
</cp:coreProperties>
</file>